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92D"/>
    <a:srgbClr val="4F6228"/>
    <a:srgbClr val="EFECE7"/>
    <a:srgbClr val="DDD7CD"/>
    <a:srgbClr val="89BA78"/>
    <a:srgbClr val="588C46"/>
    <a:srgbClr val="948162"/>
    <a:srgbClr val="4A7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35E90-5728-4E04-9874-8971A09B1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9D04C-AB05-4F67-93C7-1D2B30311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E9B30-8E2F-4B7E-A69A-32375716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5BD12-C2A4-4A08-9380-F14DD0459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E0EB2-7F15-4128-9801-6244774DB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2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019EC-A8A1-4ECB-8E69-E5449537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79E2AC-B31A-4655-9C27-2C6ABC26F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6F8A9-9DF6-4636-B3A5-0AC4102BE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298CB-51AB-4410-B1E8-1A5BD97AB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C2468-5264-4A6A-B7F7-F8767A90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7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BAD0A2-6A5A-4FF7-AE43-620908252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4BDE08-C720-4F4A-92C1-2955DEB9F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70DC3-0F19-4CC1-923F-1E8D78DF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888D7-AEA0-46FF-8C2B-5B4B5090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1CA68-2059-47DF-AD1F-D8668ECF1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5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0C9A7-56D7-40BA-8ACE-D1CD6B26C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83E88-6454-4F75-90D6-A82B5CB74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39C05-F906-46C9-BDA0-AD6A307F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009AA-E910-407B-9721-D729B312E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1B9F9-C459-419B-AACE-61778A7B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0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EE9F2-1A76-433C-BBAE-CA1DBEC63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9AA38-0C38-4792-BB38-686F99B95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64861-367D-4067-A836-1B7DA521B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22A51-656D-4230-950A-FAC07CBE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9C69A-91D4-49F9-9CE5-CC1C598A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2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CE891-04CE-4A6C-A3CE-4D53378C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7379-0DD9-4F6F-99D0-AE930D1F0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854E6-CDD5-48C7-AD55-0F2A9ACA6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7CB58-AAAF-4575-B535-CC0A29E45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361EC-BE72-408E-AE4D-1A05DBA64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45CC0-E8EA-4493-956C-86E47BD85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7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1F578-64F8-4006-AEF4-EE6082063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E6491-5917-4747-94FE-205FEB5A7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A9178-E7E3-4BE1-A718-034A941A8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547503-5B8D-443B-BCA8-F36B4D0C0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B418D-319A-4E5F-840C-FDE8CFFD9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E08D07-1459-4B3A-8225-7A71E1779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E527C4-D817-4F93-9115-77AAFA6AC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FA665-DF1C-4833-88CD-D46D4B882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6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C79B9-7AAB-4420-ABA5-3D3AB8951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8354D7-CDA9-491B-9E34-EA613601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2EA78-2209-462C-923D-D6E9267AB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73C5B-FE87-432C-B3C7-17C051CC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2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B92304-CEF0-4DD4-9CE7-6003DA3FF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C4CE5D-CD54-4B82-8A15-DE52FD511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E110C-B867-4A99-8513-1C532BE7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7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15297-6695-40FA-84CD-CB092E619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BEA3A-EB46-47D1-901A-660DC1ECF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B1A29-2724-4DEC-84DC-8F8C36410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8944B-B08E-4ED0-B985-8F0865D17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BC1F8-9F06-4195-BF2E-0AE722D15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E52D0-4FDC-45A3-974A-E67F78C2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8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C69B2-39A8-4522-9418-C70AA62E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885B53-AB0B-40A8-885E-7EDECA909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3DD47-680A-4F54-8153-A9A8ADA6A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22CD9-CE46-4497-B0BB-9CFDAED13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F4489-A421-417F-A066-C97F78FE1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AA5AE-BA88-4FA4-BF16-4B421EDA7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2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70799D-E599-4BDA-B654-0C0FCF211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A8C63-AE80-4779-9C68-A71F2BF9F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55F78-5BA2-4E7D-8961-A1B8F102B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558D8-28CD-469C-AE2C-9068359D8B3E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598F2-DB1F-4794-B95A-8EC4A9D04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682B6-CE96-4A60-B71C-E2B2484D3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0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lrodriguez208@mtsac.edu" TargetMode="External"/><Relationship Id="rId3" Type="http://schemas.microsoft.com/office/2007/relationships/hdphoto" Target="../media/hdphoto2.wdp"/><Relationship Id="rId7" Type="http://schemas.openxmlformats.org/officeDocument/2006/relationships/hyperlink" Target="mailto:kraimondo@glendale.edu%20%0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indy.Walker@chaffey.edu" TargetMode="External"/><Relationship Id="rId5" Type="http://schemas.openxmlformats.org/officeDocument/2006/relationships/hyperlink" Target="mailto:lalvarez@Cerritos.edu" TargetMode="External"/><Relationship Id="rId10" Type="http://schemas.openxmlformats.org/officeDocument/2006/relationships/hyperlink" Target="file:///C:\Users\agriffin\Downloads\kobrien@riohondo.edu" TargetMode="External"/><Relationship Id="rId4" Type="http://schemas.openxmlformats.org/officeDocument/2006/relationships/image" Target="../media/image2.png"/><Relationship Id="rId9" Type="http://schemas.openxmlformats.org/officeDocument/2006/relationships/hyperlink" Target="mailto:jrobinson26@pasadena.ed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12 Must-Do Hikes in the San Gabriel Mountains">
            <a:extLst>
              <a:ext uri="{FF2B5EF4-FFF2-40B4-BE49-F238E27FC236}">
                <a16:creationId xmlns:a16="http://schemas.microsoft.com/office/drawing/2014/main" id="{3B298FA5-61D3-4924-B01C-388DBCD35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36" b="2933"/>
          <a:stretch/>
        </p:blipFill>
        <p:spPr bwMode="auto">
          <a:xfrm>
            <a:off x="-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01B3A4C-B648-4B73-868E-E9745CF9436A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282F76E-CEE8-47CE-BC60-195863BFB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20" y="2523231"/>
            <a:ext cx="5487650" cy="365843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4FF86B8-186D-4885-806C-3011D06A7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34977"/>
            <a:ext cx="12192000" cy="1523401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+mn-lt"/>
                <a:cs typeface="Aharoni" panose="02010803020104030203" pitchFamily="2" charset="-79"/>
              </a:rPr>
              <a:t>2023-2024</a:t>
            </a:r>
            <a:r>
              <a:rPr lang="en-US" sz="5400" b="1" dirty="0">
                <a:solidFill>
                  <a:srgbClr val="39592D"/>
                </a:solidFill>
                <a:latin typeface="+mn-lt"/>
                <a:cs typeface="Aharoni" panose="02010803020104030203" pitchFamily="2" charset="-79"/>
              </a:rPr>
              <a:t/>
            </a:r>
            <a:br>
              <a:rPr lang="en-US" sz="5400" b="1" dirty="0">
                <a:solidFill>
                  <a:srgbClr val="39592D"/>
                </a:solidFill>
                <a:latin typeface="+mn-lt"/>
                <a:cs typeface="Aharoni" panose="02010803020104030203" pitchFamily="2" charset="-79"/>
              </a:rPr>
            </a:br>
            <a:r>
              <a:rPr lang="en-US" sz="7300" b="1" dirty="0" err="1">
                <a:solidFill>
                  <a:srgbClr val="39592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SanFACC</a:t>
            </a:r>
            <a:r>
              <a:rPr lang="en-US" sz="7300" b="1" dirty="0">
                <a:solidFill>
                  <a:srgbClr val="39592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Mentor Program</a:t>
            </a:r>
            <a:r>
              <a:rPr lang="en-US" sz="5400" b="1" dirty="0">
                <a:solidFill>
                  <a:srgbClr val="39592D"/>
                </a:solidFill>
                <a:latin typeface="+mn-lt"/>
                <a:cs typeface="Aharoni" panose="02010803020104030203" pitchFamily="2" charset="-79"/>
              </a:rPr>
              <a:t/>
            </a:r>
            <a:br>
              <a:rPr lang="en-US" sz="5400" b="1" dirty="0">
                <a:solidFill>
                  <a:srgbClr val="39592D"/>
                </a:solidFill>
                <a:latin typeface="+mn-lt"/>
                <a:cs typeface="Aharoni" panose="02010803020104030203" pitchFamily="2" charset="-79"/>
              </a:rPr>
            </a:br>
            <a:r>
              <a:rPr lang="en-US" sz="5400" b="1" dirty="0">
                <a:latin typeface="+mn-lt"/>
                <a:cs typeface="Aharoni" panose="02010803020104030203" pitchFamily="2" charset="-79"/>
              </a:rPr>
              <a:t>Information Session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599C966-9086-4A42-BA32-0CEDF4A34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47359"/>
            <a:ext cx="9144000" cy="458234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February 24</a:t>
            </a:r>
            <a:r>
              <a:rPr lang="en-US" sz="3200" baseline="30000" dirty="0"/>
              <a:t>th</a:t>
            </a:r>
            <a:r>
              <a:rPr lang="en-US" sz="3200" dirty="0"/>
              <a:t>, 2023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F16CBD-00FC-422B-9475-33B7537F21A9}"/>
              </a:ext>
            </a:extLst>
          </p:cNvPr>
          <p:cNvCxnSpPr>
            <a:cxnSpLocks/>
          </p:cNvCxnSpPr>
          <p:nvPr/>
        </p:nvCxnSpPr>
        <p:spPr>
          <a:xfrm>
            <a:off x="2131673" y="5702290"/>
            <a:ext cx="7928652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266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0F60-C37B-4AD2-BD90-6AADD5BE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an Gabriel Mountains - The Hikers Way">
            <a:extLst>
              <a:ext uri="{FF2B5EF4-FFF2-40B4-BE49-F238E27FC236}">
                <a16:creationId xmlns:a16="http://schemas.microsoft.com/office/drawing/2014/main" id="{060BD3D2-2E26-444D-AE52-C4CBD3986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4A753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92" b="43301"/>
          <a:stretch/>
        </p:blipFill>
        <p:spPr bwMode="auto">
          <a:xfrm>
            <a:off x="838199" y="365124"/>
            <a:ext cx="1051559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662379-0E26-4A27-8EC6-23497E265A0A}"/>
              </a:ext>
            </a:extLst>
          </p:cNvPr>
          <p:cNvSpPr txBox="1">
            <a:spLocks/>
          </p:cNvSpPr>
          <p:nvPr/>
        </p:nvSpPr>
        <p:spPr>
          <a:xfrm>
            <a:off x="838200" y="457200"/>
            <a:ext cx="10515600" cy="123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Campus Coordinators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9AA542-62AD-422F-86EA-92DCD2138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10" y="5051824"/>
            <a:ext cx="3020633" cy="20137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19176C-0C77-43CF-BFC6-0647D033F5B5}"/>
              </a:ext>
            </a:extLst>
          </p:cNvPr>
          <p:cNvCxnSpPr>
            <a:cxnSpLocks/>
          </p:cNvCxnSpPr>
          <p:nvPr/>
        </p:nvCxnSpPr>
        <p:spPr>
          <a:xfrm>
            <a:off x="373224" y="6335486"/>
            <a:ext cx="8425543" cy="0"/>
          </a:xfrm>
          <a:prstGeom prst="line">
            <a:avLst/>
          </a:prstGeom>
          <a:ln w="38100">
            <a:solidFill>
              <a:srgbClr val="948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>
            <a:extLst>
              <a:ext uri="{FF2B5EF4-FFF2-40B4-BE49-F238E27FC236}">
                <a16:creationId xmlns:a16="http://schemas.microsoft.com/office/drawing/2014/main" id="{27D73915-65D2-40BE-B4F7-48BEC806D4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29306" y="1899364"/>
            <a:ext cx="9733383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4F622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Cerritos College: </a:t>
            </a: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Lydia Alvarez </a:t>
            </a:r>
            <a:endParaRPr lang="en-US" alt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E-mail: </a:t>
            </a:r>
            <a:r>
              <a:rPr lang="en-US" alt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lalvarez@Cerritos.edu</a:t>
            </a:r>
            <a:endParaRPr lang="en-US" altLang="en-US" sz="20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 dirty="0">
              <a:solidFill>
                <a:srgbClr val="4F62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4F62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Chaffey College: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Cindy Walker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Cindy.Walker@chaffey.edu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4F62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4F62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Glendale College: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Krista Raimondo Limon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kraimondo@glendale.edu 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4F62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 dirty="0">
              <a:solidFill>
                <a:srgbClr val="4F62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 dirty="0">
              <a:solidFill>
                <a:srgbClr val="4F62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 dirty="0">
              <a:solidFill>
                <a:srgbClr val="4F62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 dirty="0">
              <a:solidFill>
                <a:srgbClr val="4F62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4F62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Mt. San Antonio College: </a:t>
            </a: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Lisa Rodriguez</a:t>
            </a:r>
            <a:endParaRPr lang="en-US" alt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lrodriguez208@mtsac.edu</a:t>
            </a: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srgbClr val="4F61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4F61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Pasadena City College: </a:t>
            </a: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Jason Robinson</a:t>
            </a:r>
            <a:endParaRPr lang="en-US" alt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jrobinson26@pasadena.edu</a:t>
            </a:r>
            <a:endParaRPr lang="en-US" alt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4F62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4F61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Rio Hondo College: </a:t>
            </a: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Katie O’Brien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E-mail:  </a:t>
            </a: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kobrien@riohondo.edu</a:t>
            </a:r>
            <a:endParaRPr lang="en-US" alt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b="1" dirty="0">
              <a:solidFill>
                <a:srgbClr val="4F62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4F62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b="1" dirty="0">
              <a:solidFill>
                <a:srgbClr val="4F62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4F62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b="1" dirty="0">
              <a:solidFill>
                <a:srgbClr val="4F62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4F62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b="1" dirty="0">
              <a:solidFill>
                <a:srgbClr val="4F62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4F62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82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12 Must-Do Hikes in the San Gabriel Mountains">
            <a:extLst>
              <a:ext uri="{FF2B5EF4-FFF2-40B4-BE49-F238E27FC236}">
                <a16:creationId xmlns:a16="http://schemas.microsoft.com/office/drawing/2014/main" id="{3B298FA5-61D3-4924-B01C-388DBCD35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36" b="2933"/>
          <a:stretch/>
        </p:blipFill>
        <p:spPr bwMode="auto">
          <a:xfrm>
            <a:off x="-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01B3A4C-B648-4B73-868E-E9745CF9436A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282F76E-CEE8-47CE-BC60-195863BFB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20" y="3251018"/>
            <a:ext cx="5487650" cy="365843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4FF86B8-186D-4885-806C-3011D06A7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05470"/>
            <a:ext cx="12192000" cy="1523401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+mn-lt"/>
                <a:cs typeface="Aharoni" panose="02010803020104030203" pitchFamily="2" charset="-79"/>
              </a:rPr>
              <a:t>2023-2024</a:t>
            </a:r>
            <a:r>
              <a:rPr lang="en-US" sz="5400" b="1" dirty="0">
                <a:solidFill>
                  <a:srgbClr val="39592D"/>
                </a:solidFill>
                <a:latin typeface="+mn-lt"/>
                <a:cs typeface="Aharoni" panose="02010803020104030203" pitchFamily="2" charset="-79"/>
              </a:rPr>
              <a:t/>
            </a:r>
            <a:br>
              <a:rPr lang="en-US" sz="5400" b="1" dirty="0">
                <a:solidFill>
                  <a:srgbClr val="39592D"/>
                </a:solidFill>
                <a:latin typeface="+mn-lt"/>
                <a:cs typeface="Aharoni" panose="02010803020104030203" pitchFamily="2" charset="-79"/>
              </a:rPr>
            </a:br>
            <a:r>
              <a:rPr lang="en-US" sz="7300" b="1" dirty="0" err="1">
                <a:solidFill>
                  <a:srgbClr val="39592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SanFACC</a:t>
            </a:r>
            <a:r>
              <a:rPr lang="en-US" sz="7300" b="1" dirty="0">
                <a:solidFill>
                  <a:srgbClr val="39592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Mentor Program</a:t>
            </a:r>
            <a:endParaRPr lang="en-US" sz="5400" b="1" dirty="0">
              <a:latin typeface="+mn-lt"/>
              <a:cs typeface="Aharoni" panose="02010803020104030203" pitchFamily="2" charset="-79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F16CBD-00FC-422B-9475-33B7537F21A9}"/>
              </a:ext>
            </a:extLst>
          </p:cNvPr>
          <p:cNvCxnSpPr>
            <a:cxnSpLocks/>
          </p:cNvCxnSpPr>
          <p:nvPr/>
        </p:nvCxnSpPr>
        <p:spPr>
          <a:xfrm>
            <a:off x="2131673" y="6364764"/>
            <a:ext cx="7928652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F924453-DC3B-484A-AC4A-890F7C7E3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38345"/>
            <a:ext cx="9144000" cy="1655762"/>
          </a:xfrm>
        </p:spPr>
        <p:txBody>
          <a:bodyPr>
            <a:normAutofit/>
          </a:bodyPr>
          <a:lstStyle/>
          <a:p>
            <a:r>
              <a:rPr lang="en-US" sz="66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78932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n Gabriel Mountains - The Hikers Way">
            <a:extLst>
              <a:ext uri="{FF2B5EF4-FFF2-40B4-BE49-F238E27FC236}">
                <a16:creationId xmlns:a16="http://schemas.microsoft.com/office/drawing/2014/main" id="{A7DEBCF6-E0C3-433B-94F2-5FECD5E2A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4A753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92" b="43301"/>
          <a:stretch/>
        </p:blipFill>
        <p:spPr bwMode="auto">
          <a:xfrm>
            <a:off x="838199" y="365124"/>
            <a:ext cx="1051559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AD14C1-6A72-4F46-9A1A-505A41E45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233488"/>
          </a:xfrm>
          <a:ln>
            <a:noFill/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Welcome &amp; Introductions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BB3CB-7333-418E-A1CD-7DFE1B360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519" y="3881536"/>
            <a:ext cx="3472691" cy="2215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What is one word that describes what you would look for in a mentor?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D4FCC1-1D71-4539-8CFF-8F218A30E9DD}"/>
              </a:ext>
            </a:extLst>
          </p:cNvPr>
          <p:cNvSpPr/>
          <p:nvPr/>
        </p:nvSpPr>
        <p:spPr>
          <a:xfrm>
            <a:off x="1220754" y="1899884"/>
            <a:ext cx="1362270" cy="1362270"/>
          </a:xfrm>
          <a:prstGeom prst="ellipse">
            <a:avLst/>
          </a:prstGeom>
          <a:solidFill>
            <a:srgbClr val="DDD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AC0D96-A694-44A0-AE34-4E706F7D0564}"/>
              </a:ext>
            </a:extLst>
          </p:cNvPr>
          <p:cNvSpPr txBox="1"/>
          <p:nvPr/>
        </p:nvSpPr>
        <p:spPr>
          <a:xfrm>
            <a:off x="1403478" y="1379856"/>
            <a:ext cx="12689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947C0A-7A2C-4EF1-8645-262A1BE91EEF}"/>
              </a:ext>
            </a:extLst>
          </p:cNvPr>
          <p:cNvSpPr txBox="1"/>
          <p:nvPr/>
        </p:nvSpPr>
        <p:spPr>
          <a:xfrm>
            <a:off x="2765747" y="2109003"/>
            <a:ext cx="379367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Share name, college and current position</a:t>
            </a:r>
          </a:p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238B3B-6277-44B0-B84C-3383D7A0BA2E}"/>
              </a:ext>
            </a:extLst>
          </p:cNvPr>
          <p:cNvGrpSpPr/>
          <p:nvPr/>
        </p:nvGrpSpPr>
        <p:grpSpPr>
          <a:xfrm>
            <a:off x="4801525" y="3245555"/>
            <a:ext cx="1507673" cy="2215991"/>
            <a:chOff x="4284306" y="3101716"/>
            <a:chExt cx="1507673" cy="221599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B6C6D5C-28F2-4614-8CEA-B5FC27CDA3A9}"/>
                </a:ext>
              </a:extLst>
            </p:cNvPr>
            <p:cNvSpPr/>
            <p:nvPr/>
          </p:nvSpPr>
          <p:spPr>
            <a:xfrm>
              <a:off x="4284306" y="3621744"/>
              <a:ext cx="1362270" cy="1362270"/>
            </a:xfrm>
            <a:prstGeom prst="ellipse">
              <a:avLst/>
            </a:prstGeom>
            <a:solidFill>
              <a:srgbClr val="DDD7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31637B-B63F-4021-9E16-54BF8D825BF1}"/>
                </a:ext>
              </a:extLst>
            </p:cNvPr>
            <p:cNvSpPr txBox="1"/>
            <p:nvPr/>
          </p:nvSpPr>
          <p:spPr>
            <a:xfrm>
              <a:off x="4523016" y="3101716"/>
              <a:ext cx="126896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>
                  <a:solidFill>
                    <a:schemeClr val="bg2">
                      <a:lumMod val="2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A94CCDA-DFA6-4660-BA59-72FBE5C96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4" y="5051824"/>
            <a:ext cx="3020633" cy="201375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B03DF1-BC1F-41DA-A08C-ED464DFB5B83}"/>
              </a:ext>
            </a:extLst>
          </p:cNvPr>
          <p:cNvCxnSpPr>
            <a:cxnSpLocks/>
          </p:cNvCxnSpPr>
          <p:nvPr/>
        </p:nvCxnSpPr>
        <p:spPr>
          <a:xfrm>
            <a:off x="3470988" y="6344817"/>
            <a:ext cx="8425543" cy="0"/>
          </a:xfrm>
          <a:prstGeom prst="line">
            <a:avLst/>
          </a:prstGeom>
          <a:ln w="38100">
            <a:solidFill>
              <a:srgbClr val="948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74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0F60-C37B-4AD2-BD90-6AADD5BE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6F5B-58CF-4686-A7F0-F96DBE983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264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Mentor Program Purpose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Mentee Expectations &amp; Commitments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Who’s Eligible to Apply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Application Process and Dates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Selection Process and “Matching” Timeline</a:t>
            </a:r>
          </a:p>
        </p:txBody>
      </p:sp>
      <p:pic>
        <p:nvPicPr>
          <p:cNvPr id="4" name="Picture 2" descr="San Gabriel Mountains - The Hikers Way">
            <a:extLst>
              <a:ext uri="{FF2B5EF4-FFF2-40B4-BE49-F238E27FC236}">
                <a16:creationId xmlns:a16="http://schemas.microsoft.com/office/drawing/2014/main" id="{060BD3D2-2E26-444D-AE52-C4CBD3986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4A753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92" b="43301"/>
          <a:stretch/>
        </p:blipFill>
        <p:spPr bwMode="auto">
          <a:xfrm>
            <a:off x="838199" y="365124"/>
            <a:ext cx="1051559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662379-0E26-4A27-8EC6-23497E265A0A}"/>
              </a:ext>
            </a:extLst>
          </p:cNvPr>
          <p:cNvSpPr txBox="1">
            <a:spLocks/>
          </p:cNvSpPr>
          <p:nvPr/>
        </p:nvSpPr>
        <p:spPr>
          <a:xfrm>
            <a:off x="838200" y="457200"/>
            <a:ext cx="10515600" cy="123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Today’s Session Will Cover: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993676-3657-44E6-89CB-5A73AAEE6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10" y="5051824"/>
            <a:ext cx="3020633" cy="20137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A9344A-7FDC-4697-9931-18428B859DFE}"/>
              </a:ext>
            </a:extLst>
          </p:cNvPr>
          <p:cNvCxnSpPr>
            <a:cxnSpLocks/>
          </p:cNvCxnSpPr>
          <p:nvPr/>
        </p:nvCxnSpPr>
        <p:spPr>
          <a:xfrm>
            <a:off x="373224" y="6335486"/>
            <a:ext cx="8425543" cy="0"/>
          </a:xfrm>
          <a:prstGeom prst="line">
            <a:avLst/>
          </a:prstGeom>
          <a:ln w="38100">
            <a:solidFill>
              <a:srgbClr val="948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53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San Gabriel Mountains - The Hikers Way">
            <a:extLst>
              <a:ext uri="{FF2B5EF4-FFF2-40B4-BE49-F238E27FC236}">
                <a16:creationId xmlns:a16="http://schemas.microsoft.com/office/drawing/2014/main" id="{52208169-B114-405C-BBB5-6317B4C35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4A753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92" b="43301"/>
          <a:stretch/>
        </p:blipFill>
        <p:spPr bwMode="auto">
          <a:xfrm>
            <a:off x="838199" y="365124"/>
            <a:ext cx="1051559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662379-0E26-4A27-8EC6-23497E265A0A}"/>
              </a:ext>
            </a:extLst>
          </p:cNvPr>
          <p:cNvSpPr txBox="1">
            <a:spLocks/>
          </p:cNvSpPr>
          <p:nvPr/>
        </p:nvSpPr>
        <p:spPr>
          <a:xfrm>
            <a:off x="838200" y="457200"/>
            <a:ext cx="10515600" cy="123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Mentor Program Purpose: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A9344A-7FDC-4697-9931-18428B859DFE}"/>
              </a:ext>
            </a:extLst>
          </p:cNvPr>
          <p:cNvCxnSpPr>
            <a:cxnSpLocks/>
          </p:cNvCxnSpPr>
          <p:nvPr/>
        </p:nvCxnSpPr>
        <p:spPr>
          <a:xfrm>
            <a:off x="373224" y="6335486"/>
            <a:ext cx="8425543" cy="0"/>
          </a:xfrm>
          <a:prstGeom prst="line">
            <a:avLst/>
          </a:prstGeom>
          <a:ln w="38100">
            <a:solidFill>
              <a:srgbClr val="948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47A2811-4AEE-4EA1-B50B-5E6C12E9D3F5}"/>
              </a:ext>
            </a:extLst>
          </p:cNvPr>
          <p:cNvSpPr/>
          <p:nvPr/>
        </p:nvSpPr>
        <p:spPr>
          <a:xfrm>
            <a:off x="-1" y="1919329"/>
            <a:ext cx="10447177" cy="1119667"/>
          </a:xfrm>
          <a:prstGeom prst="rect">
            <a:avLst/>
          </a:prstGeom>
          <a:solidFill>
            <a:srgbClr val="EF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Build Individual &amp; Regional Leadership Capacity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807053-70DA-49AD-A8E2-498EE39C3CEF}"/>
              </a:ext>
            </a:extLst>
          </p:cNvPr>
          <p:cNvSpPr/>
          <p:nvPr/>
        </p:nvSpPr>
        <p:spPr>
          <a:xfrm>
            <a:off x="1744824" y="3197854"/>
            <a:ext cx="10447176" cy="1119667"/>
          </a:xfrm>
          <a:prstGeom prst="rect">
            <a:avLst/>
          </a:prstGeom>
          <a:solidFill>
            <a:srgbClr val="3959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Provide Safe Environment to Develop Knowledge Base of  Effective Leadership &amp; Management Principles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756355-2745-44F2-AC5D-1D7A0B4CA066}"/>
              </a:ext>
            </a:extLst>
          </p:cNvPr>
          <p:cNvSpPr/>
          <p:nvPr/>
        </p:nvSpPr>
        <p:spPr>
          <a:xfrm>
            <a:off x="0" y="4476379"/>
            <a:ext cx="10447176" cy="1119667"/>
          </a:xfrm>
          <a:prstGeom prst="rect">
            <a:avLst/>
          </a:prstGeom>
          <a:solidFill>
            <a:srgbClr val="EF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Learn about Best Practices in Region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993676-3657-44E6-89CB-5A73AAEE6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10" y="5051824"/>
            <a:ext cx="3020633" cy="201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1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0F60-C37B-4AD2-BD90-6AADD5BE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6F5B-58CF-4686-A7F0-F96DBE983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616"/>
            <a:ext cx="5257800" cy="43513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Attend 3 program meetings (2 in person, 1 remote) throughout year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Develop and provide campus coordinator with “Learning Contract” 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Make contact with Mentor once a month to work on contract goals</a:t>
            </a:r>
          </a:p>
          <a:p>
            <a:pPr marL="0" indent="0">
              <a:spcBef>
                <a:spcPts val="1200"/>
              </a:spcBef>
              <a:buNone/>
            </a:pP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 descr="San Gabriel Mountains - The Hikers Way">
            <a:extLst>
              <a:ext uri="{FF2B5EF4-FFF2-40B4-BE49-F238E27FC236}">
                <a16:creationId xmlns:a16="http://schemas.microsoft.com/office/drawing/2014/main" id="{060BD3D2-2E26-444D-AE52-C4CBD3986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4A753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92" b="43301"/>
          <a:stretch/>
        </p:blipFill>
        <p:spPr bwMode="auto">
          <a:xfrm>
            <a:off x="838199" y="365124"/>
            <a:ext cx="1051559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662379-0E26-4A27-8EC6-23497E265A0A}"/>
              </a:ext>
            </a:extLst>
          </p:cNvPr>
          <p:cNvSpPr txBox="1">
            <a:spLocks/>
          </p:cNvSpPr>
          <p:nvPr/>
        </p:nvSpPr>
        <p:spPr>
          <a:xfrm>
            <a:off x="838200" y="457200"/>
            <a:ext cx="10515600" cy="123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Mentee Expectations &amp; Commitments: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993676-3657-44E6-89CB-5A73AAEE6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10" y="5051824"/>
            <a:ext cx="3020633" cy="20137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A9344A-7FDC-4697-9931-18428B859DFE}"/>
              </a:ext>
            </a:extLst>
          </p:cNvPr>
          <p:cNvCxnSpPr>
            <a:cxnSpLocks/>
          </p:cNvCxnSpPr>
          <p:nvPr/>
        </p:nvCxnSpPr>
        <p:spPr>
          <a:xfrm>
            <a:off x="373224" y="6335486"/>
            <a:ext cx="8425543" cy="0"/>
          </a:xfrm>
          <a:prstGeom prst="line">
            <a:avLst/>
          </a:prstGeom>
          <a:ln w="38100">
            <a:solidFill>
              <a:srgbClr val="948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D18CB2E-E90A-44CB-9C40-271D8591E1D8}"/>
              </a:ext>
            </a:extLst>
          </p:cNvPr>
          <p:cNvSpPr/>
          <p:nvPr/>
        </p:nvSpPr>
        <p:spPr>
          <a:xfrm>
            <a:off x="6332376" y="1853616"/>
            <a:ext cx="502142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Read “Leadership” articles and materials assigned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Be willing to participate in program activities on</a:t>
            </a:r>
            <a:br>
              <a:rPr lang="en-US" sz="32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“own time”</a:t>
            </a:r>
          </a:p>
        </p:txBody>
      </p:sp>
    </p:spTree>
    <p:extLst>
      <p:ext uri="{BB962C8B-B14F-4D97-AF65-F5344CB8AC3E}">
        <p14:creationId xmlns:p14="http://schemas.microsoft.com/office/powerpoint/2010/main" val="303890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954C050-89E7-486B-810D-39DB8BD46699}"/>
              </a:ext>
            </a:extLst>
          </p:cNvPr>
          <p:cNvSpPr/>
          <p:nvPr/>
        </p:nvSpPr>
        <p:spPr>
          <a:xfrm>
            <a:off x="3858834" y="5173127"/>
            <a:ext cx="5013024" cy="1003743"/>
          </a:xfrm>
          <a:prstGeom prst="rect">
            <a:avLst/>
          </a:prstGeom>
          <a:solidFill>
            <a:srgbClr val="EF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662EA0-1669-425A-942A-B69096B2AEBC}"/>
              </a:ext>
            </a:extLst>
          </p:cNvPr>
          <p:cNvSpPr/>
          <p:nvPr/>
        </p:nvSpPr>
        <p:spPr>
          <a:xfrm>
            <a:off x="9608974" y="1874241"/>
            <a:ext cx="1744824" cy="4302629"/>
          </a:xfrm>
          <a:prstGeom prst="rect">
            <a:avLst/>
          </a:prstGeom>
          <a:solidFill>
            <a:srgbClr val="EF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920F60-C37B-4AD2-BD90-6AADD5BE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an Gabriel Mountains - The Hikers Way">
            <a:extLst>
              <a:ext uri="{FF2B5EF4-FFF2-40B4-BE49-F238E27FC236}">
                <a16:creationId xmlns:a16="http://schemas.microsoft.com/office/drawing/2014/main" id="{060BD3D2-2E26-444D-AE52-C4CBD3986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4A753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92" b="43301"/>
          <a:stretch/>
        </p:blipFill>
        <p:spPr bwMode="auto">
          <a:xfrm>
            <a:off x="838199" y="365124"/>
            <a:ext cx="1051559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662379-0E26-4A27-8EC6-23497E265A0A}"/>
              </a:ext>
            </a:extLst>
          </p:cNvPr>
          <p:cNvSpPr txBox="1">
            <a:spLocks/>
          </p:cNvSpPr>
          <p:nvPr/>
        </p:nvSpPr>
        <p:spPr>
          <a:xfrm>
            <a:off x="838200" y="457200"/>
            <a:ext cx="10515600" cy="123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Who’s Eligible to Apply?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993676-3657-44E6-89CB-5A73AAEE6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4" y="5051824"/>
            <a:ext cx="3020633" cy="20137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A9344A-7FDC-4697-9931-18428B859DFE}"/>
              </a:ext>
            </a:extLst>
          </p:cNvPr>
          <p:cNvCxnSpPr>
            <a:cxnSpLocks/>
          </p:cNvCxnSpPr>
          <p:nvPr/>
        </p:nvCxnSpPr>
        <p:spPr>
          <a:xfrm>
            <a:off x="3470988" y="6344817"/>
            <a:ext cx="8425543" cy="0"/>
          </a:xfrm>
          <a:prstGeom prst="line">
            <a:avLst/>
          </a:prstGeom>
          <a:ln w="38100">
            <a:solidFill>
              <a:srgbClr val="948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DEC5B0-0197-46B2-8EE2-30B9AACEE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94115"/>
            <a:ext cx="8660363" cy="4282848"/>
          </a:xfrm>
        </p:spPr>
        <p:txBody>
          <a:bodyPr/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Permanent, full-time employees from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SanFACC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Colleges</a:t>
            </a:r>
          </a:p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Individuals who’s </a:t>
            </a:r>
            <a:r>
              <a:rPr lang="en-US" sz="3200" b="1" i="1" dirty="0">
                <a:solidFill>
                  <a:schemeClr val="bg2">
                    <a:lumMod val="25000"/>
                  </a:schemeClr>
                </a:solidFill>
              </a:rPr>
              <a:t>NEXT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potential career step is to enter or advance in community college management</a:t>
            </a:r>
          </a:p>
          <a:p>
            <a:endParaRPr lang="en-US" dirty="0"/>
          </a:p>
        </p:txBody>
      </p:sp>
      <p:pic>
        <p:nvPicPr>
          <p:cNvPr id="3084" name="Picture 12" descr="The Importance Of Mentorship For Young People – Mentornect">
            <a:extLst>
              <a:ext uri="{FF2B5EF4-FFF2-40B4-BE49-F238E27FC236}">
                <a16:creationId xmlns:a16="http://schemas.microsoft.com/office/drawing/2014/main" id="{57C5D6B5-E7C5-4730-82FB-542A20DB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3" b="89942" l="9167" r="90000">
                        <a14:foregroundMark x1="9167" y1="65160" x2="10417" y2="65160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57" y="3301358"/>
            <a:ext cx="5615474" cy="321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5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0F60-C37B-4AD2-BD90-6AADD5BE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an Gabriel Mountains - The Hikers Way">
            <a:extLst>
              <a:ext uri="{FF2B5EF4-FFF2-40B4-BE49-F238E27FC236}">
                <a16:creationId xmlns:a16="http://schemas.microsoft.com/office/drawing/2014/main" id="{060BD3D2-2E26-444D-AE52-C4CBD3986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4A753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92" b="43301"/>
          <a:stretch/>
        </p:blipFill>
        <p:spPr bwMode="auto">
          <a:xfrm>
            <a:off x="838199" y="365124"/>
            <a:ext cx="1051559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662379-0E26-4A27-8EC6-23497E265A0A}"/>
              </a:ext>
            </a:extLst>
          </p:cNvPr>
          <p:cNvSpPr txBox="1">
            <a:spLocks/>
          </p:cNvSpPr>
          <p:nvPr/>
        </p:nvSpPr>
        <p:spPr>
          <a:xfrm>
            <a:off x="838200" y="457200"/>
            <a:ext cx="10515600" cy="123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Application Process: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DEC5B0-0197-46B2-8EE2-30B9AACEE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94115"/>
            <a:ext cx="10515599" cy="42828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Submit application materials to include short essay responses, letter of recommendation, and resume by March 23, 2023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Campus committee reviews applications &amp; submits up to 3 employees for potential matching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Prioritization Criteria</a:t>
            </a:r>
          </a:p>
          <a:p>
            <a:pPr lvl="1"/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Clarity of desired outcomes</a:t>
            </a:r>
          </a:p>
          <a:p>
            <a:pPr lvl="1"/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Perceived motivation and commitment</a:t>
            </a:r>
          </a:p>
          <a:p>
            <a:pPr lvl="1"/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Willingness to participate outside of regular work hours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9AA542-62AD-422F-86EA-92DCD2138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10" y="5051824"/>
            <a:ext cx="3020633" cy="20137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19176C-0C77-43CF-BFC6-0647D033F5B5}"/>
              </a:ext>
            </a:extLst>
          </p:cNvPr>
          <p:cNvCxnSpPr>
            <a:cxnSpLocks/>
          </p:cNvCxnSpPr>
          <p:nvPr/>
        </p:nvCxnSpPr>
        <p:spPr>
          <a:xfrm>
            <a:off x="373224" y="6335486"/>
            <a:ext cx="8425543" cy="0"/>
          </a:xfrm>
          <a:prstGeom prst="line">
            <a:avLst/>
          </a:prstGeom>
          <a:ln w="38100">
            <a:solidFill>
              <a:srgbClr val="948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156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n Gabriel Mountains - The Hikers Way">
            <a:extLst>
              <a:ext uri="{FF2B5EF4-FFF2-40B4-BE49-F238E27FC236}">
                <a16:creationId xmlns:a16="http://schemas.microsoft.com/office/drawing/2014/main" id="{A7DEBCF6-E0C3-433B-94F2-5FECD5E2A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4A753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92" b="43301"/>
          <a:stretch/>
        </p:blipFill>
        <p:spPr bwMode="auto">
          <a:xfrm>
            <a:off x="838199" y="365124"/>
            <a:ext cx="1051559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AD14C1-6A72-4F46-9A1A-505A41E45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233488"/>
          </a:xfrm>
          <a:ln>
            <a:noFill/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Matching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BB3CB-7333-418E-A1CD-7DFE1B360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65748" y="3886238"/>
            <a:ext cx="8506355" cy="114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Mentee-Mentor Matches Communicated Summer 2023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D4FCC1-1D71-4539-8CFF-8F218A30E9DD}"/>
              </a:ext>
            </a:extLst>
          </p:cNvPr>
          <p:cNvSpPr/>
          <p:nvPr/>
        </p:nvSpPr>
        <p:spPr>
          <a:xfrm>
            <a:off x="1220754" y="1899884"/>
            <a:ext cx="1362270" cy="1362270"/>
          </a:xfrm>
          <a:prstGeom prst="ellipse">
            <a:avLst/>
          </a:prstGeom>
          <a:solidFill>
            <a:srgbClr val="DDD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AC0D96-A694-44A0-AE34-4E706F7D0564}"/>
              </a:ext>
            </a:extLst>
          </p:cNvPr>
          <p:cNvSpPr txBox="1"/>
          <p:nvPr/>
        </p:nvSpPr>
        <p:spPr>
          <a:xfrm>
            <a:off x="1403478" y="1379856"/>
            <a:ext cx="12689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947C0A-7A2C-4EF1-8645-262A1BE91EEF}"/>
              </a:ext>
            </a:extLst>
          </p:cNvPr>
          <p:cNvSpPr txBox="1"/>
          <p:nvPr/>
        </p:nvSpPr>
        <p:spPr>
          <a:xfrm>
            <a:off x="2765748" y="2120324"/>
            <a:ext cx="858805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Campus Coordinators meet to review submitted applications and seek to find Mentors April-May 2023*</a:t>
            </a:r>
          </a:p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238B3B-6277-44B0-B84C-3383D7A0BA2E}"/>
              </a:ext>
            </a:extLst>
          </p:cNvPr>
          <p:cNvGrpSpPr/>
          <p:nvPr/>
        </p:nvGrpSpPr>
        <p:grpSpPr>
          <a:xfrm>
            <a:off x="1300236" y="3026384"/>
            <a:ext cx="1370612" cy="2215991"/>
            <a:chOff x="4284306" y="3101716"/>
            <a:chExt cx="1507673" cy="221599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B6C6D5C-28F2-4614-8CEA-B5FC27CDA3A9}"/>
                </a:ext>
              </a:extLst>
            </p:cNvPr>
            <p:cNvSpPr/>
            <p:nvPr/>
          </p:nvSpPr>
          <p:spPr>
            <a:xfrm>
              <a:off x="4284306" y="3621744"/>
              <a:ext cx="1362270" cy="1362270"/>
            </a:xfrm>
            <a:prstGeom prst="ellipse">
              <a:avLst/>
            </a:prstGeom>
            <a:solidFill>
              <a:srgbClr val="DDD7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31637B-B63F-4021-9E16-54BF8D825BF1}"/>
                </a:ext>
              </a:extLst>
            </p:cNvPr>
            <p:cNvSpPr txBox="1"/>
            <p:nvPr/>
          </p:nvSpPr>
          <p:spPr>
            <a:xfrm>
              <a:off x="4523016" y="3101716"/>
              <a:ext cx="126896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>
                  <a:solidFill>
                    <a:schemeClr val="bg2">
                      <a:lumMod val="2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A94CCDA-DFA6-4660-BA59-72FBE5C96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4" y="5051824"/>
            <a:ext cx="3020633" cy="201375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B03DF1-BC1F-41DA-A08C-ED464DFB5B83}"/>
              </a:ext>
            </a:extLst>
          </p:cNvPr>
          <p:cNvCxnSpPr>
            <a:cxnSpLocks/>
          </p:cNvCxnSpPr>
          <p:nvPr/>
        </p:nvCxnSpPr>
        <p:spPr>
          <a:xfrm>
            <a:off x="3470988" y="6344817"/>
            <a:ext cx="8425543" cy="0"/>
          </a:xfrm>
          <a:prstGeom prst="line">
            <a:avLst/>
          </a:prstGeom>
          <a:ln w="38100">
            <a:solidFill>
              <a:srgbClr val="948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0B6264C-8458-49B6-B59E-7CA63716FAC7}"/>
              </a:ext>
            </a:extLst>
          </p:cNvPr>
          <p:cNvSpPr/>
          <p:nvPr/>
        </p:nvSpPr>
        <p:spPr>
          <a:xfrm>
            <a:off x="3610866" y="5063482"/>
            <a:ext cx="8581133" cy="1119667"/>
          </a:xfrm>
          <a:prstGeom prst="rect">
            <a:avLst/>
          </a:prstGeom>
          <a:solidFill>
            <a:srgbClr val="3959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    *Every effort is made to find appropriate matches but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      a pairing cannot be guaranteed</a:t>
            </a:r>
          </a:p>
        </p:txBody>
      </p:sp>
    </p:spTree>
    <p:extLst>
      <p:ext uri="{BB962C8B-B14F-4D97-AF65-F5344CB8AC3E}">
        <p14:creationId xmlns:p14="http://schemas.microsoft.com/office/powerpoint/2010/main" val="109817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0F60-C37B-4AD2-BD90-6AADD5BE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an Gabriel Mountains - The Hikers Way">
            <a:extLst>
              <a:ext uri="{FF2B5EF4-FFF2-40B4-BE49-F238E27FC236}">
                <a16:creationId xmlns:a16="http://schemas.microsoft.com/office/drawing/2014/main" id="{060BD3D2-2E26-444D-AE52-C4CBD3986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4A753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92" b="43301"/>
          <a:stretch/>
        </p:blipFill>
        <p:spPr bwMode="auto">
          <a:xfrm>
            <a:off x="838199" y="365124"/>
            <a:ext cx="1051559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662379-0E26-4A27-8EC6-23497E265A0A}"/>
              </a:ext>
            </a:extLst>
          </p:cNvPr>
          <p:cNvSpPr txBox="1">
            <a:spLocks/>
          </p:cNvSpPr>
          <p:nvPr/>
        </p:nvSpPr>
        <p:spPr>
          <a:xfrm>
            <a:off x="838200" y="457200"/>
            <a:ext cx="10515600" cy="123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Key Program Dates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9AA542-62AD-422F-86EA-92DCD2138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10" y="5051824"/>
            <a:ext cx="3020633" cy="20137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19176C-0C77-43CF-BFC6-0647D033F5B5}"/>
              </a:ext>
            </a:extLst>
          </p:cNvPr>
          <p:cNvCxnSpPr>
            <a:cxnSpLocks/>
          </p:cNvCxnSpPr>
          <p:nvPr/>
        </p:nvCxnSpPr>
        <p:spPr>
          <a:xfrm>
            <a:off x="373224" y="6335486"/>
            <a:ext cx="8425543" cy="0"/>
          </a:xfrm>
          <a:prstGeom prst="line">
            <a:avLst/>
          </a:prstGeom>
          <a:ln w="38100">
            <a:solidFill>
              <a:srgbClr val="948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C9B84F9-C576-4C53-8ECC-1547DD9B7EF4}"/>
              </a:ext>
            </a:extLst>
          </p:cNvPr>
          <p:cNvSpPr/>
          <p:nvPr/>
        </p:nvSpPr>
        <p:spPr>
          <a:xfrm>
            <a:off x="838199" y="1919329"/>
            <a:ext cx="2194250" cy="2824836"/>
          </a:xfrm>
          <a:prstGeom prst="rect">
            <a:avLst/>
          </a:prstGeom>
          <a:solidFill>
            <a:srgbClr val="EF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Application Packages</a:t>
            </a:r>
            <a:br>
              <a:rPr lang="en-US" sz="28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Due by 3/23/23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3B49BF-1364-4D61-999A-9F34D0A47A81}"/>
              </a:ext>
            </a:extLst>
          </p:cNvPr>
          <p:cNvSpPr/>
          <p:nvPr/>
        </p:nvSpPr>
        <p:spPr>
          <a:xfrm>
            <a:off x="3282813" y="1919322"/>
            <a:ext cx="8070985" cy="786537"/>
          </a:xfrm>
          <a:prstGeom prst="rect">
            <a:avLst/>
          </a:prstGeom>
          <a:solidFill>
            <a:srgbClr val="3959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Program Orientation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Date: 9/14/23  | Time: 5:30 – 8:00 PM | Location: Pasadena City College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A6C892-F1EB-4249-9A56-DCF6CFD68238}"/>
              </a:ext>
            </a:extLst>
          </p:cNvPr>
          <p:cNvSpPr/>
          <p:nvPr/>
        </p:nvSpPr>
        <p:spPr>
          <a:xfrm>
            <a:off x="3282812" y="2938474"/>
            <a:ext cx="8070985" cy="786537"/>
          </a:xfrm>
          <a:prstGeom prst="rect">
            <a:avLst/>
          </a:prstGeom>
          <a:solidFill>
            <a:srgbClr val="3959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Fall 2023 Gathering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Date: 11/02/23  | Time: 4:00 – 5:30 PM | Location: Remote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5BCE7F-FAA9-4A44-B75D-751E96604AF4}"/>
              </a:ext>
            </a:extLst>
          </p:cNvPr>
          <p:cNvSpPr/>
          <p:nvPr/>
        </p:nvSpPr>
        <p:spPr>
          <a:xfrm>
            <a:off x="3282811" y="3957627"/>
            <a:ext cx="8070985" cy="786537"/>
          </a:xfrm>
          <a:prstGeom prst="rect">
            <a:avLst/>
          </a:prstGeom>
          <a:solidFill>
            <a:srgbClr val="3959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Closing Celebration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Date: 04/24/24  | Time: 6:00 – 8:00 PM | Location: Glendale College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10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341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Times New Roman</vt:lpstr>
      <vt:lpstr>Wingdings</vt:lpstr>
      <vt:lpstr>Office Theme</vt:lpstr>
      <vt:lpstr>2023-2024 SanFACC Mentor Program Information Session</vt:lpstr>
      <vt:lpstr>Welcome &amp; Introductions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Matching Process</vt:lpstr>
      <vt:lpstr>PowerPoint Presentation</vt:lpstr>
      <vt:lpstr>PowerPoint Presentation</vt:lpstr>
      <vt:lpstr>2023-2024 SanFACC Mentor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SanFACC Mentor Program</dc:title>
  <dc:creator>Valencia, Monique</dc:creator>
  <cp:lastModifiedBy>Windows User</cp:lastModifiedBy>
  <cp:revision>22</cp:revision>
  <dcterms:created xsi:type="dcterms:W3CDTF">2023-01-23T22:38:42Z</dcterms:created>
  <dcterms:modified xsi:type="dcterms:W3CDTF">2023-01-24T18:16:26Z</dcterms:modified>
</cp:coreProperties>
</file>