
<file path=[Content_Types].xml><?xml version="1.0" encoding="utf-8"?>
<Types xmlns="http://schemas.openxmlformats.org/package/2006/content-types">
  <Default Extension="1" ContentType="image/jpeg"/>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84" r:id="rId4"/>
    <p:sldId id="283" r:id="rId5"/>
    <p:sldId id="282" r:id="rId6"/>
    <p:sldId id="289" r:id="rId7"/>
    <p:sldId id="286" r:id="rId8"/>
    <p:sldId id="290" r:id="rId9"/>
    <p:sldId id="287" r:id="rId10"/>
    <p:sldId id="291" r:id="rId11"/>
    <p:sldId id="28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6" autoAdjust="0"/>
    <p:restoredTop sz="96652" autoAdjust="0"/>
  </p:normalViewPr>
  <p:slideViewPr>
    <p:cSldViewPr snapToGrid="0">
      <p:cViewPr varScale="1">
        <p:scale>
          <a:sx n="123" d="100"/>
          <a:sy n="123" d="100"/>
        </p:scale>
        <p:origin x="11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A858458-E53F-40C8-A6A9-559A134EE131}" type="datetimeFigureOut">
              <a:rPr lang="en-US" smtClean="0"/>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3175BC-0285-45F4-84A2-68C4324AA30D}" type="slidenum">
              <a:rPr lang="en-US" smtClean="0"/>
              <a:t>‹#›</a:t>
            </a:fld>
            <a:endParaRPr lang="en-US" dirty="0"/>
          </a:p>
        </p:txBody>
      </p:sp>
    </p:spTree>
    <p:extLst>
      <p:ext uri="{BB962C8B-B14F-4D97-AF65-F5344CB8AC3E}">
        <p14:creationId xmlns:p14="http://schemas.microsoft.com/office/powerpoint/2010/main" val="200755679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858458-E53F-40C8-A6A9-559A134EE131}" type="datetimeFigureOut">
              <a:rPr lang="en-US" smtClean="0"/>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3175BC-0285-45F4-84A2-68C4324AA30D}" type="slidenum">
              <a:rPr lang="en-US" smtClean="0"/>
              <a:t>‹#›</a:t>
            </a:fld>
            <a:endParaRPr lang="en-US" dirty="0"/>
          </a:p>
        </p:txBody>
      </p:sp>
    </p:spTree>
    <p:extLst>
      <p:ext uri="{BB962C8B-B14F-4D97-AF65-F5344CB8AC3E}">
        <p14:creationId xmlns:p14="http://schemas.microsoft.com/office/powerpoint/2010/main" val="217546891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858458-E53F-40C8-A6A9-559A134EE131}" type="datetimeFigureOut">
              <a:rPr lang="en-US" smtClean="0"/>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3175BC-0285-45F4-84A2-68C4324AA30D}" type="slidenum">
              <a:rPr lang="en-US" smtClean="0"/>
              <a:t>‹#›</a:t>
            </a:fld>
            <a:endParaRPr lang="en-US" dirty="0"/>
          </a:p>
        </p:txBody>
      </p:sp>
    </p:spTree>
    <p:extLst>
      <p:ext uri="{BB962C8B-B14F-4D97-AF65-F5344CB8AC3E}">
        <p14:creationId xmlns:p14="http://schemas.microsoft.com/office/powerpoint/2010/main" val="375980645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858458-E53F-40C8-A6A9-559A134EE131}" type="datetimeFigureOut">
              <a:rPr lang="en-US" smtClean="0"/>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3175BC-0285-45F4-84A2-68C4324AA30D}" type="slidenum">
              <a:rPr lang="en-US" smtClean="0"/>
              <a:t>‹#›</a:t>
            </a:fld>
            <a:endParaRPr lang="en-US" dirty="0"/>
          </a:p>
        </p:txBody>
      </p:sp>
    </p:spTree>
    <p:extLst>
      <p:ext uri="{BB962C8B-B14F-4D97-AF65-F5344CB8AC3E}">
        <p14:creationId xmlns:p14="http://schemas.microsoft.com/office/powerpoint/2010/main" val="23615999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A858458-E53F-40C8-A6A9-559A134EE131}" type="datetimeFigureOut">
              <a:rPr lang="en-US" smtClean="0"/>
              <a:t>8/22/2024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3175BC-0285-45F4-84A2-68C4324AA30D}" type="slidenum">
              <a:rPr lang="en-US" smtClean="0"/>
              <a:t>‹#›</a:t>
            </a:fld>
            <a:endParaRPr lang="en-US" dirty="0"/>
          </a:p>
        </p:txBody>
      </p:sp>
    </p:spTree>
    <p:extLst>
      <p:ext uri="{BB962C8B-B14F-4D97-AF65-F5344CB8AC3E}">
        <p14:creationId xmlns:p14="http://schemas.microsoft.com/office/powerpoint/2010/main" val="19968276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858458-E53F-40C8-A6A9-559A134EE131}" type="datetimeFigureOut">
              <a:rPr lang="en-US" smtClean="0"/>
              <a:t>8/22/2024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3175BC-0285-45F4-84A2-68C4324AA30D}" type="slidenum">
              <a:rPr lang="en-US" smtClean="0"/>
              <a:t>‹#›</a:t>
            </a:fld>
            <a:endParaRPr lang="en-US" dirty="0"/>
          </a:p>
        </p:txBody>
      </p:sp>
    </p:spTree>
    <p:extLst>
      <p:ext uri="{BB962C8B-B14F-4D97-AF65-F5344CB8AC3E}">
        <p14:creationId xmlns:p14="http://schemas.microsoft.com/office/powerpoint/2010/main" val="202545778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858458-E53F-40C8-A6A9-559A134EE131}" type="datetimeFigureOut">
              <a:rPr lang="en-US" smtClean="0"/>
              <a:t>8/22/2024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3175BC-0285-45F4-84A2-68C4324AA30D}" type="slidenum">
              <a:rPr lang="en-US" smtClean="0"/>
              <a:t>‹#›</a:t>
            </a:fld>
            <a:endParaRPr lang="en-US" dirty="0"/>
          </a:p>
        </p:txBody>
      </p:sp>
    </p:spTree>
    <p:extLst>
      <p:ext uri="{BB962C8B-B14F-4D97-AF65-F5344CB8AC3E}">
        <p14:creationId xmlns:p14="http://schemas.microsoft.com/office/powerpoint/2010/main" val="338111818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858458-E53F-40C8-A6A9-559A134EE131}" type="datetimeFigureOut">
              <a:rPr lang="en-US" smtClean="0"/>
              <a:t>8/22/2024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3175BC-0285-45F4-84A2-68C4324AA30D}" type="slidenum">
              <a:rPr lang="en-US" smtClean="0"/>
              <a:t>‹#›</a:t>
            </a:fld>
            <a:endParaRPr lang="en-US" dirty="0"/>
          </a:p>
        </p:txBody>
      </p:sp>
    </p:spTree>
    <p:extLst>
      <p:ext uri="{BB962C8B-B14F-4D97-AF65-F5344CB8AC3E}">
        <p14:creationId xmlns:p14="http://schemas.microsoft.com/office/powerpoint/2010/main" val="31284252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858458-E53F-40C8-A6A9-559A134EE131}" type="datetimeFigureOut">
              <a:rPr lang="en-US" smtClean="0"/>
              <a:t>8/22/2024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3175BC-0285-45F4-84A2-68C4324AA30D}" type="slidenum">
              <a:rPr lang="en-US" smtClean="0"/>
              <a:t>‹#›</a:t>
            </a:fld>
            <a:endParaRPr lang="en-US" dirty="0"/>
          </a:p>
        </p:txBody>
      </p:sp>
    </p:spTree>
    <p:extLst>
      <p:ext uri="{BB962C8B-B14F-4D97-AF65-F5344CB8AC3E}">
        <p14:creationId xmlns:p14="http://schemas.microsoft.com/office/powerpoint/2010/main" val="67963950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A858458-E53F-40C8-A6A9-559A134EE131}" type="datetimeFigureOut">
              <a:rPr lang="en-US" smtClean="0"/>
              <a:t>8/22/2024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3175BC-0285-45F4-84A2-68C4324AA30D}" type="slidenum">
              <a:rPr lang="en-US" smtClean="0"/>
              <a:t>‹#›</a:t>
            </a:fld>
            <a:endParaRPr lang="en-US" dirty="0"/>
          </a:p>
        </p:txBody>
      </p:sp>
    </p:spTree>
    <p:extLst>
      <p:ext uri="{BB962C8B-B14F-4D97-AF65-F5344CB8AC3E}">
        <p14:creationId xmlns:p14="http://schemas.microsoft.com/office/powerpoint/2010/main" val="16421415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A858458-E53F-40C8-A6A9-559A134EE131}" type="datetimeFigureOut">
              <a:rPr lang="en-US" smtClean="0"/>
              <a:t>8/22/2024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3175BC-0285-45F4-84A2-68C4324AA30D}" type="slidenum">
              <a:rPr lang="en-US" smtClean="0"/>
              <a:t>‹#›</a:t>
            </a:fld>
            <a:endParaRPr lang="en-US" dirty="0"/>
          </a:p>
        </p:txBody>
      </p:sp>
    </p:spTree>
    <p:extLst>
      <p:ext uri="{BB962C8B-B14F-4D97-AF65-F5344CB8AC3E}">
        <p14:creationId xmlns:p14="http://schemas.microsoft.com/office/powerpoint/2010/main" val="10917676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58458-E53F-40C8-A6A9-559A134EE131}" type="datetimeFigureOut">
              <a:rPr lang="en-US" smtClean="0"/>
              <a:t>8/22/2024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3175BC-0285-45F4-84A2-68C4324AA30D}" type="slidenum">
              <a:rPr lang="en-US" smtClean="0"/>
              <a:t>‹#›</a:t>
            </a:fld>
            <a:endParaRPr lang="en-US" dirty="0"/>
          </a:p>
        </p:txBody>
      </p:sp>
    </p:spTree>
    <p:extLst>
      <p:ext uri="{BB962C8B-B14F-4D97-AF65-F5344CB8AC3E}">
        <p14:creationId xmlns:p14="http://schemas.microsoft.com/office/powerpoint/2010/main" val="4161800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new-educ.com/%D8%A7%D8%B3%D8%AA%D8%B1%D8%A7%D8%AA%D9%8A%D8%AC%D9%8A%D8%A7%D8%AA-%D8%A7%D9%84%D8%AA%D8%B9%D9%84%D9%85-%D8%A7%D9%84%D8%AA%D8%B4%D8%A7%D8%B1%D9%83%D9%8A" TargetMode="External"/><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www.pikist.com/free-photo-ibens" TargetMode="External"/><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1"/><Relationship Id="rId2" Type="http://schemas.openxmlformats.org/officeDocument/2006/relationships/hyperlink" Target="https://www.riohondo.edu/staff-development/" TargetMode="External"/><Relationship Id="rId1" Type="http://schemas.openxmlformats.org/officeDocument/2006/relationships/slideLayout" Target="../slideLayouts/slideLayout6.xml"/><Relationship Id="rId4" Type="http://schemas.openxmlformats.org/officeDocument/2006/relationships/hyperlink" Target="https://www.rawpixel.com/image/386077/free-photo-image-technology-business-accountin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8" name="Picture 4" descr="Seedling are growing on coins are stacked and the seedlings in Concept of finance And Investment of saving money or financial and business growth for profit Seedling are growing on coins are stacked and the seedlings in Concept of finance And Investment of saving money or financial and business growth for profit funding stock pictures, royalty-free photos &amp; images">
            <a:extLst>
              <a:ext uri="{FF2B5EF4-FFF2-40B4-BE49-F238E27FC236}">
                <a16:creationId xmlns:a16="http://schemas.microsoft.com/office/drawing/2014/main" id="{4291E7C2-2E8A-5482-41AA-6E156C6087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0000"/>
          <a:stretch/>
        </p:blipFill>
        <p:spPr bwMode="auto">
          <a:xfrm>
            <a:off x="-3047"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5" name="Rectangle 1034">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097280" y="325550"/>
            <a:ext cx="10058400" cy="3574778"/>
          </a:xfrm>
          <a:effectLst>
            <a:outerShdw blurRad="50800" dist="38100" dir="2700000" algn="tl" rotWithShape="0">
              <a:prstClr val="black">
                <a:alpha val="40000"/>
              </a:prstClr>
            </a:outerShdw>
          </a:effectLst>
        </p:spPr>
        <p:txBody>
          <a:bodyPr>
            <a:normAutofit/>
          </a:bodyPr>
          <a:lstStyle/>
          <a:p>
            <a:br>
              <a:rPr lang="en-US" sz="5200" dirty="0">
                <a:solidFill>
                  <a:srgbClr val="FFFFFF"/>
                </a:solidFill>
              </a:rPr>
            </a:br>
            <a:r>
              <a:rPr lang="en-US" sz="5200" dirty="0">
                <a:solidFill>
                  <a:srgbClr val="FFFFFF"/>
                </a:solidFill>
              </a:rPr>
              <a:t> Show me the Money: </a:t>
            </a:r>
            <a:br>
              <a:rPr lang="en-US" sz="5200" dirty="0">
                <a:solidFill>
                  <a:srgbClr val="FFFFFF"/>
                </a:solidFill>
              </a:rPr>
            </a:br>
            <a:r>
              <a:rPr lang="en-US" sz="5200" dirty="0">
                <a:solidFill>
                  <a:srgbClr val="FFFFFF"/>
                </a:solidFill>
              </a:rPr>
              <a:t>How to get Professional Development Grant Funding</a:t>
            </a:r>
          </a:p>
        </p:txBody>
      </p:sp>
      <p:sp>
        <p:nvSpPr>
          <p:cNvPr id="3" name="Subtitle 2"/>
          <p:cNvSpPr>
            <a:spLocks noGrp="1"/>
          </p:cNvSpPr>
          <p:nvPr>
            <p:ph type="subTitle" idx="1"/>
          </p:nvPr>
        </p:nvSpPr>
        <p:spPr>
          <a:xfrm>
            <a:off x="1100051" y="4072043"/>
            <a:ext cx="10058400" cy="1282707"/>
          </a:xfrm>
          <a:effectLst>
            <a:outerShdw blurRad="50800" dist="38100" dir="2700000" algn="tl" rotWithShape="0">
              <a:prstClr val="black">
                <a:alpha val="40000"/>
              </a:prstClr>
            </a:outerShdw>
          </a:effectLst>
        </p:spPr>
        <p:txBody>
          <a:bodyPr>
            <a:normAutofit/>
          </a:bodyPr>
          <a:lstStyle/>
          <a:p>
            <a:r>
              <a:rPr lang="en-US" sz="2200" dirty="0">
                <a:solidFill>
                  <a:srgbClr val="FFFFFF"/>
                </a:solidFill>
              </a:rPr>
              <a:t>Rio Hondo College</a:t>
            </a:r>
          </a:p>
          <a:p>
            <a:r>
              <a:rPr lang="en-US" sz="2200" dirty="0">
                <a:solidFill>
                  <a:srgbClr val="FFFFFF"/>
                </a:solidFill>
              </a:rPr>
              <a:t>Fall Convocation Day -8/16/24</a:t>
            </a:r>
          </a:p>
          <a:p>
            <a:r>
              <a:rPr lang="en-US" sz="2200" dirty="0">
                <a:solidFill>
                  <a:srgbClr val="FFFFFF"/>
                </a:solidFill>
              </a:rPr>
              <a:t>Katie O’Brien</a:t>
            </a:r>
          </a:p>
        </p:txBody>
      </p:sp>
    </p:spTree>
    <p:extLst>
      <p:ext uri="{BB962C8B-B14F-4D97-AF65-F5344CB8AC3E}">
        <p14:creationId xmlns:p14="http://schemas.microsoft.com/office/powerpoint/2010/main" val="253423518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365125"/>
            <a:ext cx="10515600" cy="1325563"/>
          </a:xfrm>
        </p:spPr>
        <p:txBody>
          <a:bodyPr vert="horz" lIns="91440" tIns="45720" rIns="91440" bIns="45720" rtlCol="0" anchor="ctr">
            <a:normAutofit/>
          </a:bodyPr>
          <a:lstStyle/>
          <a:p>
            <a:r>
              <a:rPr lang="en-US" sz="5400" b="1" kern="1200" dirty="0">
                <a:solidFill>
                  <a:schemeClr val="tx1"/>
                </a:solidFill>
                <a:latin typeface="+mj-lt"/>
                <a:ea typeface="+mj-ea"/>
                <a:cs typeface="+mj-cs"/>
              </a:rPr>
              <a:t>Process &amp; Timelines Continued…</a:t>
            </a:r>
          </a:p>
        </p:txBody>
      </p:sp>
      <p:sp>
        <p:nvSpPr>
          <p:cNvPr id="1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838200" y="1929384"/>
            <a:ext cx="10793278" cy="4817338"/>
          </a:xfrm>
          <a:prstGeom prst="rect">
            <a:avLst/>
          </a:prstGeom>
        </p:spPr>
        <p:txBody>
          <a:bodyPr vert="horz" lIns="91440" tIns="45720" rIns="91440" bIns="45720" rtlCol="0">
            <a:normAutofit fontScale="85000" lnSpcReduction="20000"/>
          </a:bodyPr>
          <a:lstStyle/>
          <a:p>
            <a:pPr>
              <a:lnSpc>
                <a:spcPct val="90000"/>
              </a:lnSpc>
              <a:spcAft>
                <a:spcPts val="600"/>
              </a:spcAft>
            </a:pPr>
            <a:endParaRPr lang="en-US" sz="1000" dirty="0"/>
          </a:p>
          <a:p>
            <a:pPr marL="228600" indent="-228600">
              <a:lnSpc>
                <a:spcPct val="90000"/>
              </a:lnSpc>
              <a:spcAft>
                <a:spcPts val="600"/>
              </a:spcAft>
              <a:buAutoNum type="arabicPeriod" startAt="3"/>
            </a:pPr>
            <a:r>
              <a:rPr lang="en-US" sz="3200" dirty="0"/>
              <a:t> IF Project is Approved and Travel Off Campus is Involved </a:t>
            </a:r>
          </a:p>
          <a:p>
            <a:pPr>
              <a:lnSpc>
                <a:spcPct val="90000"/>
              </a:lnSpc>
              <a:spcAft>
                <a:spcPts val="600"/>
              </a:spcAft>
            </a:pPr>
            <a:r>
              <a:rPr lang="en-US" sz="2000" dirty="0"/>
              <a:t>       Route Travel Authorization to Manager &amp; VP via ADOBE sign and include Brenda Moran in</a:t>
            </a:r>
          </a:p>
          <a:p>
            <a:pPr>
              <a:lnSpc>
                <a:spcPct val="90000"/>
              </a:lnSpc>
              <a:spcAft>
                <a:spcPts val="600"/>
              </a:spcAft>
            </a:pPr>
            <a:r>
              <a:rPr lang="en-US" sz="2000" dirty="0"/>
              <a:t>       routing so she can include Account code.  NOTE-If travel is taking place out of state, this must </a:t>
            </a:r>
          </a:p>
          <a:p>
            <a:pPr>
              <a:lnSpc>
                <a:spcPct val="90000"/>
              </a:lnSpc>
              <a:spcAft>
                <a:spcPts val="600"/>
              </a:spcAft>
            </a:pPr>
            <a:r>
              <a:rPr lang="en-US" sz="2000" dirty="0"/>
              <a:t>       be approved at a Board meeting at least 1 month prior!</a:t>
            </a:r>
          </a:p>
          <a:p>
            <a:pPr indent="-228600">
              <a:lnSpc>
                <a:spcPct val="90000"/>
              </a:lnSpc>
              <a:spcAft>
                <a:spcPts val="600"/>
              </a:spcAft>
              <a:buFont typeface="Arial" panose="020B0604020202020204" pitchFamily="34" charset="0"/>
              <a:buChar char="•"/>
            </a:pPr>
            <a:endParaRPr lang="en-US" sz="1000" dirty="0"/>
          </a:p>
          <a:p>
            <a:pPr>
              <a:lnSpc>
                <a:spcPct val="90000"/>
              </a:lnSpc>
              <a:spcAft>
                <a:spcPts val="600"/>
              </a:spcAft>
            </a:pPr>
            <a:r>
              <a:rPr lang="en-US" sz="3000" dirty="0"/>
              <a:t>4. IF Project Involves Hiring a Consultant/Trainer… </a:t>
            </a:r>
          </a:p>
          <a:p>
            <a:pPr>
              <a:lnSpc>
                <a:spcPct val="90000"/>
              </a:lnSpc>
              <a:spcAft>
                <a:spcPts val="600"/>
              </a:spcAft>
            </a:pPr>
            <a:r>
              <a:rPr lang="en-US" sz="1000" dirty="0"/>
              <a:t>             </a:t>
            </a:r>
            <a:r>
              <a:rPr lang="en-US" sz="2000" dirty="0"/>
              <a:t>A W-9 and Consultant Agreement must be secured and approved at a Board meeting prior to</a:t>
            </a:r>
          </a:p>
          <a:p>
            <a:pPr>
              <a:lnSpc>
                <a:spcPct val="90000"/>
              </a:lnSpc>
              <a:spcAft>
                <a:spcPts val="600"/>
              </a:spcAft>
            </a:pPr>
            <a:r>
              <a:rPr lang="en-US" sz="2000" dirty="0"/>
              <a:t>      the event</a:t>
            </a:r>
          </a:p>
          <a:p>
            <a:pPr>
              <a:lnSpc>
                <a:spcPct val="90000"/>
              </a:lnSpc>
              <a:spcAft>
                <a:spcPts val="600"/>
              </a:spcAft>
            </a:pPr>
            <a:endParaRPr lang="en-US" sz="2000" dirty="0"/>
          </a:p>
          <a:p>
            <a:pPr>
              <a:lnSpc>
                <a:spcPct val="90000"/>
              </a:lnSpc>
              <a:spcAft>
                <a:spcPts val="600"/>
              </a:spcAft>
            </a:pPr>
            <a:r>
              <a:rPr lang="en-US" sz="2000" dirty="0"/>
              <a:t>Be aware that the Board meets the 2</a:t>
            </a:r>
            <a:r>
              <a:rPr lang="en-US" sz="2000" baseline="30000" dirty="0"/>
              <a:t>nd</a:t>
            </a:r>
            <a:r>
              <a:rPr lang="en-US" sz="2000" dirty="0"/>
              <a:t> Wednesday of each month and that Board agenda items must </a:t>
            </a:r>
          </a:p>
          <a:p>
            <a:pPr>
              <a:lnSpc>
                <a:spcPct val="90000"/>
              </a:lnSpc>
              <a:spcAft>
                <a:spcPts val="600"/>
              </a:spcAft>
            </a:pPr>
            <a:r>
              <a:rPr lang="en-US" sz="2000" dirty="0"/>
              <a:t>be sent to the appropriate VP for inclusion on the agenda at least 3 weeks prior.</a:t>
            </a:r>
          </a:p>
          <a:p>
            <a:pPr>
              <a:lnSpc>
                <a:spcPct val="90000"/>
              </a:lnSpc>
              <a:spcAft>
                <a:spcPts val="600"/>
              </a:spcAft>
            </a:pPr>
            <a:endParaRPr lang="en-US" sz="2000" dirty="0"/>
          </a:p>
          <a:p>
            <a:pPr algn="ctr">
              <a:lnSpc>
                <a:spcPct val="90000"/>
              </a:lnSpc>
              <a:spcAft>
                <a:spcPts val="600"/>
              </a:spcAft>
            </a:pPr>
            <a:r>
              <a:rPr lang="en-US" sz="2000" dirty="0"/>
              <a:t> </a:t>
            </a:r>
            <a:r>
              <a:rPr lang="en-US" sz="3000" dirty="0"/>
              <a:t>As projects will not be approved after the activity has been completed, </a:t>
            </a:r>
          </a:p>
          <a:p>
            <a:pPr algn="ctr">
              <a:lnSpc>
                <a:spcPct val="90000"/>
              </a:lnSpc>
              <a:spcAft>
                <a:spcPts val="600"/>
              </a:spcAft>
            </a:pPr>
            <a:r>
              <a:rPr lang="en-US" sz="3000" dirty="0"/>
              <a:t>PLAN AHEAD </a:t>
            </a:r>
          </a:p>
          <a:p>
            <a:pPr algn="ctr">
              <a:lnSpc>
                <a:spcPct val="90000"/>
              </a:lnSpc>
              <a:spcAft>
                <a:spcPts val="600"/>
              </a:spcAft>
            </a:pPr>
            <a:r>
              <a:rPr lang="en-US" sz="3000" dirty="0"/>
              <a:t>and don’t hesitate to contact Brenda for help with these processes!</a:t>
            </a:r>
          </a:p>
          <a:p>
            <a:pPr indent="-228600">
              <a:lnSpc>
                <a:spcPct val="90000"/>
              </a:lnSpc>
              <a:spcAft>
                <a:spcPts val="600"/>
              </a:spcAft>
              <a:buFont typeface="Arial" panose="020B0604020202020204" pitchFamily="34" charset="0"/>
              <a:buChar char="•"/>
            </a:pPr>
            <a:endParaRPr lang="en-US" sz="1000" dirty="0"/>
          </a:p>
          <a:p>
            <a:pPr indent="-228600">
              <a:lnSpc>
                <a:spcPct val="90000"/>
              </a:lnSpc>
              <a:spcAft>
                <a:spcPts val="600"/>
              </a:spcAft>
              <a:buFont typeface="Arial" panose="020B0604020202020204" pitchFamily="34" charset="0"/>
              <a:buChar char="•"/>
            </a:pPr>
            <a:endParaRPr lang="en-US" sz="1000" dirty="0"/>
          </a:p>
        </p:txBody>
      </p:sp>
      <p:sp>
        <p:nvSpPr>
          <p:cNvPr id="3" name="TextBox 2"/>
          <p:cNvSpPr txBox="1"/>
          <p:nvPr/>
        </p:nvSpPr>
        <p:spPr>
          <a:xfrm>
            <a:off x="4419600" y="3281082"/>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87334229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80088BE0-40E8-6AEA-9505-8E5EAD0B3DD5}"/>
              </a:ext>
            </a:extLst>
          </p:cNvPr>
          <p:cNvSpPr txBox="1"/>
          <p:nvPr/>
        </p:nvSpPr>
        <p:spPr>
          <a:xfrm>
            <a:off x="495946" y="640080"/>
            <a:ext cx="5005951" cy="3566160"/>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400" dirty="0">
                <a:latin typeface="+mj-lt"/>
                <a:ea typeface="+mj-ea"/>
                <a:cs typeface="+mj-cs"/>
              </a:rPr>
              <a:t>More questions?</a:t>
            </a:r>
          </a:p>
          <a:p>
            <a:pPr>
              <a:lnSpc>
                <a:spcPct val="90000"/>
              </a:lnSpc>
              <a:spcBef>
                <a:spcPct val="0"/>
              </a:spcBef>
              <a:spcAft>
                <a:spcPts val="600"/>
              </a:spcAft>
            </a:pPr>
            <a:r>
              <a:rPr lang="en-US" sz="2400" dirty="0">
                <a:latin typeface="+mj-lt"/>
                <a:ea typeface="+mj-ea"/>
                <a:cs typeface="+mj-cs"/>
              </a:rPr>
              <a:t>Contact Brenda Moran(ext. 3210) or Katie O’Brien (ext. 3223)</a:t>
            </a:r>
          </a:p>
        </p:txBody>
      </p:sp>
      <p:sp>
        <p:nvSpPr>
          <p:cNvPr id="10"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Question mark on green pastel background">
            <a:extLst>
              <a:ext uri="{FF2B5EF4-FFF2-40B4-BE49-F238E27FC236}">
                <a16:creationId xmlns:a16="http://schemas.microsoft.com/office/drawing/2014/main" id="{6121B9E0-CFD7-4F1B-A54F-A15A3216DB8E}"/>
              </a:ext>
            </a:extLst>
          </p:cNvPr>
          <p:cNvPicPr>
            <a:picLocks noChangeAspect="1"/>
          </p:cNvPicPr>
          <p:nvPr/>
        </p:nvPicPr>
        <p:blipFill>
          <a:blip r:embed="rId2"/>
          <a:srcRect l="24773"/>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7064288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A8908DB7-C3A6-4FCB-9820-CEE02B398C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30936" y="640823"/>
            <a:ext cx="3419856" cy="5583148"/>
          </a:xfrm>
        </p:spPr>
        <p:txBody>
          <a:bodyPr vert="horz" lIns="91440" tIns="45720" rIns="91440" bIns="45720" rtlCol="0" anchor="ctr">
            <a:normAutofit/>
          </a:bodyPr>
          <a:lstStyle/>
          <a:p>
            <a:r>
              <a:rPr lang="en-US" sz="5400" b="1" kern="1200" dirty="0">
                <a:solidFill>
                  <a:schemeClr val="tx1"/>
                </a:solidFill>
                <a:latin typeface="+mj-lt"/>
                <a:ea typeface="+mj-ea"/>
                <a:cs typeface="+mj-cs"/>
              </a:rPr>
              <a:t>What sorts of activities are funded?</a:t>
            </a:r>
          </a:p>
        </p:txBody>
      </p:sp>
      <p:sp>
        <p:nvSpPr>
          <p:cNvPr id="1035" name="sketch line">
            <a:extLst>
              <a:ext uri="{FF2B5EF4-FFF2-40B4-BE49-F238E27FC236}">
                <a16:creationId xmlns:a16="http://schemas.microsoft.com/office/drawing/2014/main" id="{535742DD-1B16-4E9D-B715-0D74B4574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267200" y="630936"/>
            <a:ext cx="18288" cy="5590381"/>
          </a:xfrm>
          <a:custGeom>
            <a:avLst/>
            <a:gdLst>
              <a:gd name="connsiteX0" fmla="*/ 0 w 18288"/>
              <a:gd name="connsiteY0" fmla="*/ 0 h 5590381"/>
              <a:gd name="connsiteX1" fmla="*/ 18288 w 18288"/>
              <a:gd name="connsiteY1" fmla="*/ 0 h 5590381"/>
              <a:gd name="connsiteX2" fmla="*/ 18288 w 18288"/>
              <a:gd name="connsiteY2" fmla="*/ 754701 h 5590381"/>
              <a:gd name="connsiteX3" fmla="*/ 18288 w 18288"/>
              <a:gd name="connsiteY3" fmla="*/ 1565307 h 5590381"/>
              <a:gd name="connsiteX4" fmla="*/ 18288 w 18288"/>
              <a:gd name="connsiteY4" fmla="*/ 2152297 h 5590381"/>
              <a:gd name="connsiteX5" fmla="*/ 18288 w 18288"/>
              <a:gd name="connsiteY5" fmla="*/ 2906998 h 5590381"/>
              <a:gd name="connsiteX6" fmla="*/ 18288 w 18288"/>
              <a:gd name="connsiteY6" fmla="*/ 3549892 h 5590381"/>
              <a:gd name="connsiteX7" fmla="*/ 18288 w 18288"/>
              <a:gd name="connsiteY7" fmla="*/ 4080978 h 5590381"/>
              <a:gd name="connsiteX8" fmla="*/ 18288 w 18288"/>
              <a:gd name="connsiteY8" fmla="*/ 4835680 h 5590381"/>
              <a:gd name="connsiteX9" fmla="*/ 18288 w 18288"/>
              <a:gd name="connsiteY9" fmla="*/ 5590381 h 5590381"/>
              <a:gd name="connsiteX10" fmla="*/ 0 w 18288"/>
              <a:gd name="connsiteY10" fmla="*/ 5590381 h 5590381"/>
              <a:gd name="connsiteX11" fmla="*/ 0 w 18288"/>
              <a:gd name="connsiteY11" fmla="*/ 4835680 h 5590381"/>
              <a:gd name="connsiteX12" fmla="*/ 0 w 18288"/>
              <a:gd name="connsiteY12" fmla="*/ 4304593 h 5590381"/>
              <a:gd name="connsiteX13" fmla="*/ 0 w 18288"/>
              <a:gd name="connsiteY13" fmla="*/ 3773507 h 5590381"/>
              <a:gd name="connsiteX14" fmla="*/ 0 w 18288"/>
              <a:gd name="connsiteY14" fmla="*/ 3186517 h 5590381"/>
              <a:gd name="connsiteX15" fmla="*/ 0 w 18288"/>
              <a:gd name="connsiteY15" fmla="*/ 2487720 h 5590381"/>
              <a:gd name="connsiteX16" fmla="*/ 0 w 18288"/>
              <a:gd name="connsiteY16" fmla="*/ 1956633 h 5590381"/>
              <a:gd name="connsiteX17" fmla="*/ 0 w 18288"/>
              <a:gd name="connsiteY17" fmla="*/ 1425547 h 5590381"/>
              <a:gd name="connsiteX18" fmla="*/ 0 w 18288"/>
              <a:gd name="connsiteY18" fmla="*/ 614942 h 5590381"/>
              <a:gd name="connsiteX19" fmla="*/ 0 w 18288"/>
              <a:gd name="connsiteY19" fmla="*/ 0 h 559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8288" h="5590381" fill="none" extrusionOk="0">
                <a:moveTo>
                  <a:pt x="0" y="0"/>
                </a:moveTo>
                <a:cubicBezTo>
                  <a:pt x="7726" y="-435"/>
                  <a:pt x="14198" y="437"/>
                  <a:pt x="18288" y="0"/>
                </a:cubicBezTo>
                <a:cubicBezTo>
                  <a:pt x="-5226" y="225076"/>
                  <a:pt x="46275" y="562283"/>
                  <a:pt x="18288" y="754701"/>
                </a:cubicBezTo>
                <a:cubicBezTo>
                  <a:pt x="-9699" y="947119"/>
                  <a:pt x="30081" y="1239251"/>
                  <a:pt x="18288" y="1565307"/>
                </a:cubicBezTo>
                <a:cubicBezTo>
                  <a:pt x="6495" y="1891363"/>
                  <a:pt x="7160" y="1999140"/>
                  <a:pt x="18288" y="2152297"/>
                </a:cubicBezTo>
                <a:cubicBezTo>
                  <a:pt x="29417" y="2305454"/>
                  <a:pt x="28705" y="2598333"/>
                  <a:pt x="18288" y="2906998"/>
                </a:cubicBezTo>
                <a:cubicBezTo>
                  <a:pt x="7871" y="3215663"/>
                  <a:pt x="35263" y="3327412"/>
                  <a:pt x="18288" y="3549892"/>
                </a:cubicBezTo>
                <a:cubicBezTo>
                  <a:pt x="1313" y="3772372"/>
                  <a:pt x="38561" y="3843836"/>
                  <a:pt x="18288" y="4080978"/>
                </a:cubicBezTo>
                <a:cubicBezTo>
                  <a:pt x="-1985" y="4318120"/>
                  <a:pt x="-3806" y="4511166"/>
                  <a:pt x="18288" y="4835680"/>
                </a:cubicBezTo>
                <a:cubicBezTo>
                  <a:pt x="40382" y="5160194"/>
                  <a:pt x="-13070" y="5401748"/>
                  <a:pt x="18288" y="5590381"/>
                </a:cubicBezTo>
                <a:cubicBezTo>
                  <a:pt x="12010" y="5589863"/>
                  <a:pt x="6799" y="5589982"/>
                  <a:pt x="0" y="5590381"/>
                </a:cubicBezTo>
                <a:cubicBezTo>
                  <a:pt x="-6480" y="5250523"/>
                  <a:pt x="-32148" y="5052531"/>
                  <a:pt x="0" y="4835680"/>
                </a:cubicBezTo>
                <a:cubicBezTo>
                  <a:pt x="32148" y="4618829"/>
                  <a:pt x="5352" y="4496374"/>
                  <a:pt x="0" y="4304593"/>
                </a:cubicBezTo>
                <a:cubicBezTo>
                  <a:pt x="-5352" y="4112812"/>
                  <a:pt x="9645" y="3919423"/>
                  <a:pt x="0" y="3773507"/>
                </a:cubicBezTo>
                <a:cubicBezTo>
                  <a:pt x="-9645" y="3627591"/>
                  <a:pt x="-10654" y="3330687"/>
                  <a:pt x="0" y="3186517"/>
                </a:cubicBezTo>
                <a:cubicBezTo>
                  <a:pt x="10654" y="3042347"/>
                  <a:pt x="18181" y="2635923"/>
                  <a:pt x="0" y="2487720"/>
                </a:cubicBezTo>
                <a:cubicBezTo>
                  <a:pt x="-18181" y="2339517"/>
                  <a:pt x="-7947" y="2113537"/>
                  <a:pt x="0" y="1956633"/>
                </a:cubicBezTo>
                <a:cubicBezTo>
                  <a:pt x="7947" y="1799729"/>
                  <a:pt x="-15145" y="1657735"/>
                  <a:pt x="0" y="1425547"/>
                </a:cubicBezTo>
                <a:cubicBezTo>
                  <a:pt x="15145" y="1193359"/>
                  <a:pt x="-23832" y="948054"/>
                  <a:pt x="0" y="614942"/>
                </a:cubicBezTo>
                <a:cubicBezTo>
                  <a:pt x="23832" y="281831"/>
                  <a:pt x="2816" y="129878"/>
                  <a:pt x="0" y="0"/>
                </a:cubicBezTo>
                <a:close/>
              </a:path>
              <a:path w="18288" h="5590381" stroke="0" extrusionOk="0">
                <a:moveTo>
                  <a:pt x="0" y="0"/>
                </a:moveTo>
                <a:cubicBezTo>
                  <a:pt x="5871" y="848"/>
                  <a:pt x="11713" y="-200"/>
                  <a:pt x="18288" y="0"/>
                </a:cubicBezTo>
                <a:cubicBezTo>
                  <a:pt x="41141" y="165299"/>
                  <a:pt x="3613" y="427555"/>
                  <a:pt x="18288" y="698798"/>
                </a:cubicBezTo>
                <a:cubicBezTo>
                  <a:pt x="32963" y="970041"/>
                  <a:pt x="19680" y="1226199"/>
                  <a:pt x="18288" y="1397595"/>
                </a:cubicBezTo>
                <a:cubicBezTo>
                  <a:pt x="16896" y="1568991"/>
                  <a:pt x="38798" y="1794517"/>
                  <a:pt x="18288" y="2152297"/>
                </a:cubicBezTo>
                <a:cubicBezTo>
                  <a:pt x="-2222" y="2510077"/>
                  <a:pt x="40846" y="2594424"/>
                  <a:pt x="18288" y="2739287"/>
                </a:cubicBezTo>
                <a:cubicBezTo>
                  <a:pt x="-4270" y="2884150"/>
                  <a:pt x="27117" y="3129706"/>
                  <a:pt x="18288" y="3493988"/>
                </a:cubicBezTo>
                <a:cubicBezTo>
                  <a:pt x="9459" y="3858270"/>
                  <a:pt x="54201" y="4041447"/>
                  <a:pt x="18288" y="4304593"/>
                </a:cubicBezTo>
                <a:cubicBezTo>
                  <a:pt x="-17625" y="4567740"/>
                  <a:pt x="49627" y="5149125"/>
                  <a:pt x="18288" y="5590381"/>
                </a:cubicBezTo>
                <a:cubicBezTo>
                  <a:pt x="10860" y="5590744"/>
                  <a:pt x="7568" y="5590157"/>
                  <a:pt x="0" y="5590381"/>
                </a:cubicBezTo>
                <a:cubicBezTo>
                  <a:pt x="36767" y="5266821"/>
                  <a:pt x="-16223" y="5116146"/>
                  <a:pt x="0" y="4835680"/>
                </a:cubicBezTo>
                <a:cubicBezTo>
                  <a:pt x="16223" y="4555214"/>
                  <a:pt x="-16316" y="4356490"/>
                  <a:pt x="0" y="4136882"/>
                </a:cubicBezTo>
                <a:cubicBezTo>
                  <a:pt x="16316" y="3917274"/>
                  <a:pt x="8005" y="3773465"/>
                  <a:pt x="0" y="3549892"/>
                </a:cubicBezTo>
                <a:cubicBezTo>
                  <a:pt x="-8005" y="3326319"/>
                  <a:pt x="27623" y="3052456"/>
                  <a:pt x="0" y="2851094"/>
                </a:cubicBezTo>
                <a:cubicBezTo>
                  <a:pt x="-27623" y="2649732"/>
                  <a:pt x="5614" y="2455815"/>
                  <a:pt x="0" y="2264104"/>
                </a:cubicBezTo>
                <a:cubicBezTo>
                  <a:pt x="-5614" y="2072393"/>
                  <a:pt x="22598" y="1990723"/>
                  <a:pt x="0" y="1733018"/>
                </a:cubicBezTo>
                <a:cubicBezTo>
                  <a:pt x="-22598" y="1475313"/>
                  <a:pt x="-6965" y="1369123"/>
                  <a:pt x="0" y="1090124"/>
                </a:cubicBezTo>
                <a:cubicBezTo>
                  <a:pt x="6965" y="811125"/>
                  <a:pt x="-19273" y="50704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3114097614">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8" name="Picture 4" descr="Funding Stock Photos, Royalty Free Funding Images ...">
            <a:extLst>
              <a:ext uri="{FF2B5EF4-FFF2-40B4-BE49-F238E27FC236}">
                <a16:creationId xmlns:a16="http://schemas.microsoft.com/office/drawing/2014/main" id="{17AC4734-56F5-6D08-8C15-243337366E0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718156" y="363516"/>
            <a:ext cx="3041070" cy="167939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303776" y="2162013"/>
            <a:ext cx="7734253" cy="4633993"/>
          </a:xfrm>
          <a:prstGeom prst="rect">
            <a:avLst/>
          </a:prstGeom>
        </p:spPr>
        <p:txBody>
          <a:bodyPr vert="horz" lIns="91440" tIns="45720" rIns="91440" bIns="45720" rtlCol="0" anchor="t">
            <a:normAutofit fontScale="62500" lnSpcReduction="20000"/>
          </a:bodyPr>
          <a:lstStyle/>
          <a:p>
            <a:pPr indent="-228600">
              <a:lnSpc>
                <a:spcPct val="90000"/>
              </a:lnSpc>
              <a:spcAft>
                <a:spcPts val="600"/>
              </a:spcAft>
              <a:buFont typeface="Arial" panose="020B0604020202020204" pitchFamily="34" charset="0"/>
              <a:buChar char="•"/>
            </a:pPr>
            <a:endParaRPr lang="en-US" sz="2900" dirty="0"/>
          </a:p>
          <a:p>
            <a:pPr algn="ctr">
              <a:lnSpc>
                <a:spcPct val="90000"/>
              </a:lnSpc>
              <a:spcAft>
                <a:spcPts val="600"/>
              </a:spcAft>
            </a:pPr>
            <a:r>
              <a:rPr lang="en-US" sz="3800" dirty="0"/>
              <a:t>Activities that enhance employees’ ability to successfully </a:t>
            </a:r>
          </a:p>
          <a:p>
            <a:pPr algn="ctr">
              <a:lnSpc>
                <a:spcPct val="90000"/>
              </a:lnSpc>
              <a:spcAft>
                <a:spcPts val="600"/>
              </a:spcAft>
            </a:pPr>
            <a:r>
              <a:rPr lang="en-US" sz="3800" dirty="0"/>
              <a:t>engage in current or future work for the college</a:t>
            </a:r>
          </a:p>
          <a:p>
            <a:pPr algn="ctr">
              <a:lnSpc>
                <a:spcPct val="90000"/>
              </a:lnSpc>
              <a:spcAft>
                <a:spcPts val="600"/>
              </a:spcAft>
            </a:pPr>
            <a:endParaRPr lang="en-US" sz="2900" dirty="0"/>
          </a:p>
          <a:p>
            <a:pPr>
              <a:lnSpc>
                <a:spcPct val="90000"/>
              </a:lnSpc>
              <a:spcAft>
                <a:spcPts val="600"/>
              </a:spcAft>
            </a:pPr>
            <a:r>
              <a:rPr lang="en-US" sz="2900" dirty="0"/>
              <a:t>-Off  campus conferences, workshops and trainings (registration, travel, meals,</a:t>
            </a:r>
          </a:p>
          <a:p>
            <a:pPr>
              <a:lnSpc>
                <a:spcPct val="90000"/>
              </a:lnSpc>
              <a:spcAft>
                <a:spcPts val="600"/>
              </a:spcAft>
            </a:pPr>
            <a:r>
              <a:rPr lang="en-US" sz="2900" dirty="0"/>
              <a:t> accommodations*)</a:t>
            </a:r>
          </a:p>
          <a:p>
            <a:pPr indent="-228600">
              <a:lnSpc>
                <a:spcPct val="90000"/>
              </a:lnSpc>
              <a:spcAft>
                <a:spcPts val="600"/>
              </a:spcAft>
              <a:buFont typeface="Arial" panose="020B0604020202020204" pitchFamily="34" charset="0"/>
              <a:buChar char="•"/>
            </a:pPr>
            <a:endParaRPr lang="en-US" sz="2900" dirty="0"/>
          </a:p>
          <a:p>
            <a:pPr>
              <a:lnSpc>
                <a:spcPct val="90000"/>
              </a:lnSpc>
              <a:spcAft>
                <a:spcPts val="600"/>
              </a:spcAft>
            </a:pPr>
            <a:r>
              <a:rPr lang="en-US" sz="2900" dirty="0"/>
              <a:t>-Webinars</a:t>
            </a:r>
          </a:p>
          <a:p>
            <a:pPr indent="-228600">
              <a:lnSpc>
                <a:spcPct val="90000"/>
              </a:lnSpc>
              <a:spcAft>
                <a:spcPts val="600"/>
              </a:spcAft>
              <a:buFont typeface="Arial" panose="020B0604020202020204" pitchFamily="34" charset="0"/>
              <a:buChar char="•"/>
            </a:pPr>
            <a:endParaRPr lang="en-US" sz="2900" dirty="0"/>
          </a:p>
          <a:p>
            <a:pPr>
              <a:lnSpc>
                <a:spcPct val="90000"/>
              </a:lnSpc>
              <a:spcAft>
                <a:spcPts val="600"/>
              </a:spcAft>
            </a:pPr>
            <a:r>
              <a:rPr lang="en-US" sz="2900" dirty="0"/>
              <a:t>-Department/Division retreats</a:t>
            </a:r>
          </a:p>
          <a:p>
            <a:pPr indent="-228600">
              <a:lnSpc>
                <a:spcPct val="90000"/>
              </a:lnSpc>
              <a:spcAft>
                <a:spcPts val="600"/>
              </a:spcAft>
              <a:buFont typeface="Arial" panose="020B0604020202020204" pitchFamily="34" charset="0"/>
              <a:buChar char="•"/>
            </a:pPr>
            <a:endParaRPr lang="en-US" sz="2900" dirty="0"/>
          </a:p>
          <a:p>
            <a:pPr>
              <a:lnSpc>
                <a:spcPct val="90000"/>
              </a:lnSpc>
              <a:spcAft>
                <a:spcPts val="600"/>
              </a:spcAft>
            </a:pPr>
            <a:r>
              <a:rPr lang="en-US" sz="2900" dirty="0"/>
              <a:t>-On campus trainings/speakers</a:t>
            </a:r>
          </a:p>
          <a:p>
            <a:pPr indent="-228600">
              <a:lnSpc>
                <a:spcPct val="90000"/>
              </a:lnSpc>
              <a:spcAft>
                <a:spcPts val="600"/>
              </a:spcAft>
              <a:buFont typeface="Arial" panose="020B0604020202020204" pitchFamily="34" charset="0"/>
              <a:buChar char="•"/>
            </a:pPr>
            <a:endParaRPr lang="en-US" sz="2900" dirty="0"/>
          </a:p>
          <a:p>
            <a:pPr>
              <a:lnSpc>
                <a:spcPct val="90000"/>
              </a:lnSpc>
              <a:spcAft>
                <a:spcPts val="600"/>
              </a:spcAft>
            </a:pPr>
            <a:r>
              <a:rPr lang="en-US" sz="2900" dirty="0"/>
              <a:t>-Job related coursework (reimbursement following course completion)</a:t>
            </a:r>
          </a:p>
          <a:p>
            <a:pPr>
              <a:lnSpc>
                <a:spcPct val="90000"/>
              </a:lnSpc>
              <a:spcAft>
                <a:spcPts val="600"/>
              </a:spcAft>
            </a:pPr>
            <a:r>
              <a:rPr lang="en-US" sz="2400" dirty="0"/>
              <a:t>                                              </a:t>
            </a:r>
          </a:p>
          <a:p>
            <a:pPr algn="ctr">
              <a:lnSpc>
                <a:spcPct val="90000"/>
              </a:lnSpc>
              <a:spcAft>
                <a:spcPts val="600"/>
              </a:spcAft>
            </a:pPr>
            <a:r>
              <a:rPr lang="en-US" sz="2300" dirty="0"/>
              <a:t>*Conference must be at least 25 miles from campus to be eligible for payment for accommodations</a:t>
            </a:r>
          </a:p>
        </p:txBody>
      </p:sp>
      <p:sp>
        <p:nvSpPr>
          <p:cNvPr id="3" name="TextBox 2"/>
          <p:cNvSpPr txBox="1"/>
          <p:nvPr/>
        </p:nvSpPr>
        <p:spPr>
          <a:xfrm>
            <a:off x="4419600" y="3281082"/>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411852435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4412" y="116541"/>
            <a:ext cx="10515600" cy="1423501"/>
          </a:xfrm>
        </p:spPr>
        <p:txBody>
          <a:bodyPr>
            <a:normAutofit/>
          </a:bodyPr>
          <a:lstStyle/>
          <a:p>
            <a:pPr algn="ctr"/>
            <a:r>
              <a:rPr lang="en-US" sz="4000" b="1" dirty="0"/>
              <a:t>What sorts of activities are </a:t>
            </a:r>
            <a:r>
              <a:rPr lang="en-US" sz="4000" b="1" u="sng" dirty="0"/>
              <a:t>not</a:t>
            </a:r>
            <a:r>
              <a:rPr lang="en-US" sz="4000" b="1" dirty="0"/>
              <a:t> funded?</a:t>
            </a:r>
          </a:p>
        </p:txBody>
      </p:sp>
      <p:sp>
        <p:nvSpPr>
          <p:cNvPr id="3" name="TextBox 2"/>
          <p:cNvSpPr txBox="1"/>
          <p:nvPr/>
        </p:nvSpPr>
        <p:spPr>
          <a:xfrm>
            <a:off x="4419600" y="3281082"/>
            <a:ext cx="45719" cy="369332"/>
          </a:xfrm>
          <a:prstGeom prst="rect">
            <a:avLst/>
          </a:prstGeom>
          <a:noFill/>
        </p:spPr>
        <p:txBody>
          <a:bodyPr wrap="square" rtlCol="0">
            <a:spAutoFit/>
          </a:bodyPr>
          <a:lstStyle/>
          <a:p>
            <a:endParaRPr lang="en-US" dirty="0"/>
          </a:p>
        </p:txBody>
      </p:sp>
      <p:sp>
        <p:nvSpPr>
          <p:cNvPr id="4" name="TextBox 3"/>
          <p:cNvSpPr txBox="1"/>
          <p:nvPr/>
        </p:nvSpPr>
        <p:spPr>
          <a:xfrm>
            <a:off x="1142002" y="1287378"/>
            <a:ext cx="8608573" cy="5078313"/>
          </a:xfrm>
          <a:prstGeom prst="rect">
            <a:avLst/>
          </a:prstGeom>
          <a:noFill/>
        </p:spPr>
        <p:txBody>
          <a:bodyPr wrap="square" rtlCol="0">
            <a:spAutoFit/>
          </a:bodyPr>
          <a:lstStyle/>
          <a:p>
            <a:r>
              <a:rPr lang="en-US" dirty="0">
                <a:latin typeface="Tahoma" panose="020B0604030504040204" pitchFamily="34" charset="0"/>
                <a:ea typeface="Tahoma" panose="020B0604030504040204" pitchFamily="34" charset="0"/>
                <a:cs typeface="Tahoma" panose="020B0604030504040204" pitchFamily="34" charset="0"/>
              </a:rPr>
              <a:t>-Professional licensing or membership dues/fees</a:t>
            </a:r>
          </a:p>
          <a:p>
            <a:endParaRPr lang="en-US" sz="1200" dirty="0"/>
          </a:p>
          <a:p>
            <a:r>
              <a:rPr lang="en-US" dirty="0"/>
              <a:t>-</a:t>
            </a:r>
            <a:r>
              <a:rPr lang="en-US" sz="1800" dirty="0">
                <a:effectLst/>
                <a:latin typeface="Tahoma" panose="020B0604030504040204" pitchFamily="34" charset="0"/>
                <a:ea typeface="Times New Roman" panose="02020603050405020304" pitchFamily="18" charset="0"/>
              </a:rPr>
              <a:t>Equipment/supplies requests</a:t>
            </a:r>
            <a:endParaRPr lang="en-US" dirty="0">
              <a:latin typeface="Times New Roman" panose="02020603050405020304" pitchFamily="18" charset="0"/>
              <a:ea typeface="Times New Roman" panose="02020603050405020304" pitchFamily="18" charset="0"/>
            </a:endParaRPr>
          </a:p>
          <a:p>
            <a:endParaRPr lang="en-US" sz="1200" dirty="0">
              <a:effectLst/>
              <a:latin typeface="Times New Roman" panose="02020603050405020304" pitchFamily="18" charset="0"/>
              <a:ea typeface="Times New Roman" panose="02020603050405020304" pitchFamily="18" charset="0"/>
            </a:endParaRPr>
          </a:p>
          <a:p>
            <a:r>
              <a:rPr lang="en-US" sz="1800" dirty="0">
                <a:effectLst/>
                <a:latin typeface="Tahoma" panose="020B0604030504040204" pitchFamily="34" charset="0"/>
                <a:ea typeface="Times New Roman" panose="02020603050405020304" pitchFamily="18" charset="0"/>
              </a:rPr>
              <a:t>-Applications that do not show an attempt to secure other and/or matching funding </a:t>
            </a:r>
          </a:p>
          <a:p>
            <a:r>
              <a:rPr lang="en-US" sz="1800" dirty="0">
                <a:effectLst/>
                <a:latin typeface="Tahoma" panose="020B0604030504040204" pitchFamily="34" charset="0"/>
                <a:ea typeface="Times New Roman" panose="02020603050405020304" pitchFamily="18" charset="0"/>
              </a:rPr>
              <a:t>for the project</a:t>
            </a:r>
          </a:p>
          <a:p>
            <a:endParaRPr lang="en-US" sz="1200" dirty="0">
              <a:latin typeface="Tahoma" panose="020B0604030504040204" pitchFamily="34" charset="0"/>
              <a:ea typeface="Times New Roman" panose="02020603050405020304" pitchFamily="18" charset="0"/>
            </a:endParaRPr>
          </a:p>
          <a:p>
            <a:r>
              <a:rPr lang="en-US" sz="1800" dirty="0">
                <a:effectLst/>
                <a:latin typeface="Tahoma" panose="020B0604030504040204" pitchFamily="34" charset="0"/>
                <a:ea typeface="Times New Roman" panose="02020603050405020304" pitchFamily="18" charset="0"/>
              </a:rPr>
              <a:t>-Activities that are largely intended for students and/or non-Rio Hondo staff</a:t>
            </a:r>
          </a:p>
          <a:p>
            <a:endParaRPr lang="en-US" sz="1200" dirty="0">
              <a:latin typeface="Tahoma" panose="020B0604030504040204" pitchFamily="34" charset="0"/>
              <a:ea typeface="Times New Roman" panose="02020603050405020304" pitchFamily="18" charset="0"/>
            </a:endParaRPr>
          </a:p>
          <a:p>
            <a:r>
              <a:rPr lang="en-US" sz="1800" dirty="0">
                <a:effectLst/>
                <a:latin typeface="Tahoma" panose="020B0604030504040204" pitchFamily="34" charset="0"/>
                <a:ea typeface="Times New Roman" panose="02020603050405020304" pitchFamily="18" charset="0"/>
              </a:rPr>
              <a:t>-Coursework not related to profession or that will be used for pay increase</a:t>
            </a:r>
            <a:endParaRPr lang="en-US" dirty="0">
              <a:latin typeface="Times New Roman" panose="02020603050405020304" pitchFamily="18" charset="0"/>
              <a:ea typeface="Times New Roman" panose="02020603050405020304" pitchFamily="18" charset="0"/>
            </a:endParaRPr>
          </a:p>
          <a:p>
            <a:endParaRPr lang="en-US" sz="1200" dirty="0">
              <a:effectLst/>
              <a:latin typeface="Times New Roman" panose="02020603050405020304" pitchFamily="18" charset="0"/>
              <a:ea typeface="Times New Roman" panose="02020603050405020304" pitchFamily="18" charset="0"/>
            </a:endParaRPr>
          </a:p>
          <a:p>
            <a:r>
              <a:rPr lang="en-US" sz="1800" dirty="0">
                <a:effectLst/>
                <a:latin typeface="Tahoma" panose="020B0604030504040204" pitchFamily="34" charset="0"/>
                <a:ea typeface="Times New Roman" panose="02020603050405020304" pitchFamily="18" charset="0"/>
              </a:rPr>
              <a:t>-</a:t>
            </a:r>
            <a:r>
              <a:rPr lang="en-US" dirty="0">
                <a:latin typeface="Tahoma" panose="020B0604030504040204" pitchFamily="34" charset="0"/>
                <a:ea typeface="Times New Roman" panose="02020603050405020304" pitchFamily="18" charset="0"/>
              </a:rPr>
              <a:t>Activities</a:t>
            </a:r>
            <a:r>
              <a:rPr lang="en-US" sz="1800" dirty="0">
                <a:effectLst/>
                <a:latin typeface="Tahoma" panose="020B0604030504040204" pitchFamily="34" charset="0"/>
                <a:ea typeface="Times New Roman" panose="02020603050405020304" pitchFamily="18" charset="0"/>
              </a:rPr>
              <a:t> that can be funded via grants and/or other funds</a:t>
            </a:r>
            <a:endParaRPr lang="en-US" dirty="0">
              <a:latin typeface="Times New Roman" panose="02020603050405020304" pitchFamily="18" charset="0"/>
              <a:ea typeface="Times New Roman" panose="02020603050405020304" pitchFamily="18" charset="0"/>
            </a:endParaRPr>
          </a:p>
          <a:p>
            <a:endParaRPr lang="en-US" sz="1200" dirty="0">
              <a:effectLst/>
              <a:latin typeface="Times New Roman" panose="02020603050405020304" pitchFamily="18" charset="0"/>
              <a:ea typeface="Times New Roman" panose="02020603050405020304" pitchFamily="18" charset="0"/>
            </a:endParaRPr>
          </a:p>
          <a:p>
            <a:r>
              <a:rPr lang="en-US" sz="1800" dirty="0">
                <a:effectLst/>
                <a:latin typeface="Tahoma" panose="020B0604030504040204" pitchFamily="34" charset="0"/>
                <a:ea typeface="Times New Roman" panose="02020603050405020304" pitchFamily="18" charset="0"/>
              </a:rPr>
              <a:t>-Stipends to support work already a part of one’s professional responsibility </a:t>
            </a:r>
            <a:endParaRPr lang="en-US" dirty="0">
              <a:latin typeface="Times New Roman" panose="02020603050405020304" pitchFamily="18" charset="0"/>
              <a:ea typeface="Times New Roman" panose="02020603050405020304" pitchFamily="18" charset="0"/>
            </a:endParaRPr>
          </a:p>
          <a:p>
            <a:endParaRPr lang="en-US" sz="1200" dirty="0">
              <a:effectLst/>
              <a:latin typeface="Times New Roman" panose="02020603050405020304" pitchFamily="18" charset="0"/>
              <a:ea typeface="Times New Roman" panose="02020603050405020304" pitchFamily="18" charset="0"/>
            </a:endParaRPr>
          </a:p>
          <a:p>
            <a:r>
              <a:rPr lang="en-US" sz="1800" dirty="0">
                <a:effectLst/>
                <a:latin typeface="Tahoma" panose="020B0604030504040204" pitchFamily="34" charset="0"/>
                <a:ea typeface="Times New Roman" panose="02020603050405020304" pitchFamily="18" charset="0"/>
              </a:rPr>
              <a:t>-Incomplete or vague applications that do not include a clear dissemination plan</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Tahoma" panose="020B0604030504040204" pitchFamily="34" charset="0"/>
                <a:ea typeface="Times New Roman" panose="02020603050405020304" pitchFamily="18" charset="0"/>
              </a:rPr>
              <a:t>or show evidence of the need this activity is filling</a:t>
            </a:r>
          </a:p>
          <a:p>
            <a:pPr marL="0" marR="0">
              <a:spcBef>
                <a:spcPts val="0"/>
              </a:spcBef>
              <a:spcAft>
                <a:spcPts val="0"/>
              </a:spcAft>
            </a:pPr>
            <a:endParaRPr lang="en-US" sz="1200" dirty="0">
              <a:latin typeface="Tahoma" panose="020B0604030504040204" pitchFamily="34" charset="0"/>
              <a:ea typeface="Times New Roman" panose="02020603050405020304" pitchFamily="18" charset="0"/>
            </a:endParaRPr>
          </a:p>
          <a:p>
            <a:pPr marL="0" marR="0">
              <a:spcBef>
                <a:spcPts val="0"/>
              </a:spcBef>
              <a:spcAft>
                <a:spcPts val="0"/>
              </a:spcAft>
            </a:pPr>
            <a:r>
              <a:rPr lang="en-US" sz="1800" b="1" dirty="0">
                <a:solidFill>
                  <a:srgbClr val="FF0000"/>
                </a:solidFill>
                <a:effectLst/>
                <a:latin typeface="Tahoma" panose="020B0604030504040204" pitchFamily="34" charset="0"/>
                <a:ea typeface="Times New Roman" panose="02020603050405020304" pitchFamily="18" charset="0"/>
              </a:rPr>
              <a:t>-Activities that have already taken place</a:t>
            </a:r>
            <a:endParaRPr lang="en-US" sz="1800" b="1" dirty="0">
              <a:solidFill>
                <a:srgbClr val="FF0000"/>
              </a:solidFill>
              <a:effectLst/>
              <a:latin typeface="Times New Roman" panose="02020603050405020304" pitchFamily="18" charset="0"/>
              <a:ea typeface="Times New Roman" panose="02020603050405020304" pitchFamily="18" charset="0"/>
            </a:endParaRPr>
          </a:p>
          <a:p>
            <a:endParaRPr lang="en-US" dirty="0"/>
          </a:p>
        </p:txBody>
      </p:sp>
      <p:pic>
        <p:nvPicPr>
          <p:cNvPr id="3074" name="Picture 2" descr="Yes or No sign made from neon alphabet. Yes or No sign made from neon alphabet on a black background. 3D illustration rejection stock pictures, royalty-free photos &amp; images">
            <a:extLst>
              <a:ext uri="{FF2B5EF4-FFF2-40B4-BE49-F238E27FC236}">
                <a16:creationId xmlns:a16="http://schemas.microsoft.com/office/drawing/2014/main" id="{9EE21473-D72C-ADA0-BD4D-CFCA558134C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27923" y="2860256"/>
            <a:ext cx="2213166" cy="1580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56935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0080" y="325369"/>
            <a:ext cx="4368602" cy="1956841"/>
          </a:xfrm>
        </p:spPr>
        <p:txBody>
          <a:bodyPr vert="horz" lIns="91440" tIns="45720" rIns="91440" bIns="45720" rtlCol="0" anchor="b">
            <a:normAutofit/>
          </a:bodyPr>
          <a:lstStyle/>
          <a:p>
            <a:r>
              <a:rPr lang="en-US" sz="3400" b="1" dirty="0"/>
              <a:t>How much funding can I potentially be awarded in a fiscal year?</a:t>
            </a:r>
          </a:p>
        </p:txBody>
      </p:sp>
      <p:sp>
        <p:nvSpPr>
          <p:cNvPr id="12"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75414" y="2872899"/>
            <a:ext cx="5458120" cy="3320668"/>
          </a:xfrm>
          <a:prstGeom prst="rect">
            <a:avLst/>
          </a:prstGeom>
        </p:spPr>
        <p:txBody>
          <a:bodyPr vert="horz" lIns="91440" tIns="45720" rIns="91440" bIns="45720" rtlCol="0">
            <a:normAutofit fontScale="92500" lnSpcReduction="20000"/>
          </a:bodyPr>
          <a:lstStyle/>
          <a:p>
            <a:pPr indent="-228600">
              <a:lnSpc>
                <a:spcPct val="90000"/>
              </a:lnSpc>
              <a:spcAft>
                <a:spcPts val="600"/>
              </a:spcAft>
              <a:buFont typeface="Arial" panose="020B0604020202020204" pitchFamily="34" charset="0"/>
              <a:buChar char="•"/>
            </a:pPr>
            <a:r>
              <a:rPr lang="en-US" sz="2400" dirty="0"/>
              <a:t>Full time employees- $1,000</a:t>
            </a:r>
          </a:p>
          <a:p>
            <a:pPr indent="-228600">
              <a:lnSpc>
                <a:spcPct val="90000"/>
              </a:lnSpc>
              <a:spcAft>
                <a:spcPts val="600"/>
              </a:spcAft>
              <a:buFont typeface="Arial" panose="020B0604020202020204" pitchFamily="34" charset="0"/>
              <a:buChar char="•"/>
            </a:pPr>
            <a:endParaRPr lang="en-US" sz="2400" dirty="0"/>
          </a:p>
          <a:p>
            <a:pPr indent="-228600">
              <a:lnSpc>
                <a:spcPct val="90000"/>
              </a:lnSpc>
              <a:spcAft>
                <a:spcPts val="600"/>
              </a:spcAft>
              <a:buFont typeface="Arial" panose="020B0604020202020204" pitchFamily="34" charset="0"/>
              <a:buChar char="•"/>
            </a:pPr>
            <a:r>
              <a:rPr lang="en-US" sz="2400" dirty="0"/>
              <a:t>Part time employees - $300 per semester</a:t>
            </a:r>
          </a:p>
          <a:p>
            <a:pPr indent="-228600">
              <a:lnSpc>
                <a:spcPct val="90000"/>
              </a:lnSpc>
              <a:spcAft>
                <a:spcPts val="600"/>
              </a:spcAft>
              <a:buFont typeface="Arial" panose="020B0604020202020204" pitchFamily="34" charset="0"/>
              <a:buChar char="•"/>
            </a:pPr>
            <a:endParaRPr lang="en-US" sz="2400" dirty="0"/>
          </a:p>
          <a:p>
            <a:pPr indent="-228600">
              <a:lnSpc>
                <a:spcPct val="90000"/>
              </a:lnSpc>
              <a:spcAft>
                <a:spcPts val="600"/>
              </a:spcAft>
              <a:buFont typeface="Arial" panose="020B0604020202020204" pitchFamily="34" charset="0"/>
              <a:buChar char="•"/>
            </a:pPr>
            <a:r>
              <a:rPr lang="en-US" sz="2400" dirty="0"/>
              <a:t>Groups/Department/Divisions- $2400</a:t>
            </a:r>
          </a:p>
          <a:p>
            <a:pPr indent="-228600">
              <a:lnSpc>
                <a:spcPct val="90000"/>
              </a:lnSpc>
              <a:spcAft>
                <a:spcPts val="600"/>
              </a:spcAft>
              <a:buFont typeface="Arial" panose="020B0604020202020204" pitchFamily="34" charset="0"/>
              <a:buChar char="•"/>
            </a:pPr>
            <a:endParaRPr lang="en-US" sz="2400" dirty="0"/>
          </a:p>
          <a:p>
            <a:pPr indent="-228600">
              <a:lnSpc>
                <a:spcPct val="90000"/>
              </a:lnSpc>
              <a:spcAft>
                <a:spcPts val="600"/>
              </a:spcAft>
              <a:buFont typeface="Arial" panose="020B0604020202020204" pitchFamily="34" charset="0"/>
              <a:buChar char="•"/>
            </a:pPr>
            <a:r>
              <a:rPr lang="en-US" sz="2400" dirty="0"/>
              <a:t>Total amount available to groups of</a:t>
            </a:r>
          </a:p>
          <a:p>
            <a:pPr>
              <a:lnSpc>
                <a:spcPct val="90000"/>
              </a:lnSpc>
              <a:spcAft>
                <a:spcPts val="600"/>
              </a:spcAft>
            </a:pPr>
            <a:r>
              <a:rPr lang="en-US" sz="2400" dirty="0"/>
              <a:t>    individuals hoping to participate in same</a:t>
            </a:r>
          </a:p>
          <a:p>
            <a:pPr>
              <a:lnSpc>
                <a:spcPct val="90000"/>
              </a:lnSpc>
              <a:spcAft>
                <a:spcPts val="600"/>
              </a:spcAft>
            </a:pPr>
            <a:r>
              <a:rPr lang="en-US" sz="2400" dirty="0"/>
              <a:t>    conference/ training: $2400</a:t>
            </a:r>
          </a:p>
          <a:p>
            <a:pPr>
              <a:lnSpc>
                <a:spcPct val="90000"/>
              </a:lnSpc>
              <a:spcAft>
                <a:spcPts val="600"/>
              </a:spcAft>
            </a:pPr>
            <a:r>
              <a:rPr lang="en-US" sz="1700" dirty="0"/>
              <a:t> </a:t>
            </a:r>
          </a:p>
        </p:txBody>
      </p:sp>
      <p:pic>
        <p:nvPicPr>
          <p:cNvPr id="5" name="Picture 2" descr="stack of silver coins with trading chart in financial concepts and financial investment business stock growth stack of silver coins with trading chart in financial concepts and financial investment business stock growth funding stock pictures, royalty-free photos &amp; images">
            <a:extLst>
              <a:ext uri="{FF2B5EF4-FFF2-40B4-BE49-F238E27FC236}">
                <a16:creationId xmlns:a16="http://schemas.microsoft.com/office/drawing/2014/main" id="{BEE7A025-412B-FEBF-7EEE-10592CB50D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1476" r="13828" b="-1"/>
          <a:stretch/>
        </p:blipFill>
        <p:spPr bwMode="auto">
          <a:xfrm>
            <a:off x="5648762" y="10"/>
            <a:ext cx="654171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419600" y="3281082"/>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76579902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Shape 1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86834" y="1153572"/>
            <a:ext cx="3200400" cy="4461163"/>
          </a:xfrm>
        </p:spPr>
        <p:txBody>
          <a:bodyPr vert="horz" lIns="91440" tIns="45720" rIns="91440" bIns="45720" rtlCol="0" anchor="ctr">
            <a:normAutofit/>
          </a:bodyPr>
          <a:lstStyle/>
          <a:p>
            <a:r>
              <a:rPr lang="en-US" b="1" kern="1200" dirty="0">
                <a:solidFill>
                  <a:srgbClr val="FFFFFF"/>
                </a:solidFill>
                <a:latin typeface="+mj-lt"/>
                <a:ea typeface="+mj-ea"/>
                <a:cs typeface="+mj-cs"/>
              </a:rPr>
              <a:t>How are Grant Applications Prioritized?</a:t>
            </a:r>
          </a:p>
        </p:txBody>
      </p:sp>
      <p:sp>
        <p:nvSpPr>
          <p:cNvPr id="15" name="Arc 1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TextBox 4">
            <a:extLst>
              <a:ext uri="{FF2B5EF4-FFF2-40B4-BE49-F238E27FC236}">
                <a16:creationId xmlns:a16="http://schemas.microsoft.com/office/drawing/2014/main" id="{F089B55F-327D-20B3-4E4E-35A0AB820853}"/>
              </a:ext>
            </a:extLst>
          </p:cNvPr>
          <p:cNvSpPr txBox="1"/>
          <p:nvPr/>
        </p:nvSpPr>
        <p:spPr>
          <a:xfrm>
            <a:off x="4306389" y="491964"/>
            <a:ext cx="7746493" cy="5947568"/>
          </a:xfrm>
          <a:prstGeom prst="rect">
            <a:avLst/>
          </a:prstGeom>
        </p:spPr>
        <p:txBody>
          <a:bodyPr vert="horz" lIns="91440" tIns="45720" rIns="91440" bIns="45720" rtlCol="0" anchor="ctr">
            <a:normAutofit fontScale="85000" lnSpcReduction="20000"/>
          </a:bodyPr>
          <a:lstStyle/>
          <a:p>
            <a:pPr marL="0" marR="0" indent="-228600">
              <a:lnSpc>
                <a:spcPct val="90000"/>
              </a:lnSpc>
              <a:spcBef>
                <a:spcPts val="0"/>
              </a:spcBef>
              <a:spcAft>
                <a:spcPts val="600"/>
              </a:spcAft>
              <a:buFont typeface="Arial" panose="020B0604020202020204" pitchFamily="34" charset="0"/>
              <a:buChar char="•"/>
            </a:pPr>
            <a:endParaRPr lang="en-US" sz="1300" b="1" dirty="0">
              <a:effectLst/>
            </a:endParaRPr>
          </a:p>
          <a:p>
            <a:pPr marR="0" algn="ctr">
              <a:lnSpc>
                <a:spcPct val="90000"/>
              </a:lnSpc>
              <a:spcBef>
                <a:spcPts val="0"/>
              </a:spcBef>
              <a:spcAft>
                <a:spcPts val="600"/>
              </a:spcAft>
            </a:pPr>
            <a:r>
              <a:rPr lang="en-US" sz="2800" b="1" dirty="0">
                <a:effectLst/>
              </a:rPr>
              <a:t>Grants Involving Training/Conferences/Webinars…</a:t>
            </a:r>
            <a:r>
              <a:rPr lang="en-US" sz="2800" dirty="0">
                <a:effectLst/>
              </a:rPr>
              <a:t> </a:t>
            </a:r>
          </a:p>
          <a:p>
            <a:pPr marL="0" marR="0" indent="-228600">
              <a:lnSpc>
                <a:spcPct val="90000"/>
              </a:lnSpc>
              <a:spcBef>
                <a:spcPts val="0"/>
              </a:spcBef>
              <a:spcAft>
                <a:spcPts val="600"/>
              </a:spcAft>
              <a:buFont typeface="Arial" panose="020B0604020202020204" pitchFamily="34" charset="0"/>
              <a:buChar char="•"/>
            </a:pPr>
            <a:endParaRPr lang="en-US" sz="1300" dirty="0">
              <a:effectLst/>
            </a:endParaRPr>
          </a:p>
          <a:p>
            <a:pPr marL="342900" marR="0" indent="-228600">
              <a:lnSpc>
                <a:spcPct val="90000"/>
              </a:lnSpc>
              <a:spcBef>
                <a:spcPts val="0"/>
              </a:spcBef>
              <a:spcAft>
                <a:spcPts val="600"/>
              </a:spcAft>
              <a:buFont typeface="Arial" panose="020B0604020202020204" pitchFamily="34" charset="0"/>
              <a:buChar char="•"/>
            </a:pPr>
            <a:r>
              <a:rPr lang="en-US" sz="2000" dirty="0"/>
              <a:t>D</a:t>
            </a:r>
            <a:r>
              <a:rPr lang="en-US" sz="2000" dirty="0">
                <a:effectLst/>
              </a:rPr>
              <a:t>egree to which activity will enhance employee skills  </a:t>
            </a:r>
          </a:p>
          <a:p>
            <a:pPr marR="0" indent="-228600">
              <a:lnSpc>
                <a:spcPct val="90000"/>
              </a:lnSpc>
              <a:spcBef>
                <a:spcPts val="0"/>
              </a:spcBef>
              <a:spcAft>
                <a:spcPts val="600"/>
              </a:spcAft>
              <a:buFont typeface="Arial" panose="020B0604020202020204" pitchFamily="34" charset="0"/>
              <a:buChar char="•"/>
            </a:pPr>
            <a:endParaRPr lang="en-US" sz="2000" dirty="0">
              <a:effectLst/>
            </a:endParaRPr>
          </a:p>
          <a:p>
            <a:pPr marL="342900" marR="0" indent="-228600">
              <a:lnSpc>
                <a:spcPct val="90000"/>
              </a:lnSpc>
              <a:spcBef>
                <a:spcPts val="0"/>
              </a:spcBef>
              <a:spcAft>
                <a:spcPts val="600"/>
              </a:spcAft>
              <a:buFont typeface="Arial" panose="020B0604020202020204" pitchFamily="34" charset="0"/>
              <a:buChar char="•"/>
            </a:pPr>
            <a:r>
              <a:rPr lang="en-US" sz="2000" dirty="0"/>
              <a:t>S</a:t>
            </a:r>
            <a:r>
              <a:rPr lang="en-US" sz="2000" dirty="0">
                <a:effectLst/>
              </a:rPr>
              <a:t>pecificity of dissemination plan or how knowledge gained will be shared with widest appropriate audience. </a:t>
            </a:r>
            <a:r>
              <a:rPr lang="en-US" sz="2000" dirty="0"/>
              <a:t>  </a:t>
            </a:r>
            <a:r>
              <a:rPr lang="en-US" sz="2000" dirty="0">
                <a:effectLst/>
              </a:rPr>
              <a:t>Examples of past </a:t>
            </a:r>
            <a:r>
              <a:rPr lang="en-US" sz="2000" i="1" dirty="0">
                <a:effectLst/>
              </a:rPr>
              <a:t>“dissemination</a:t>
            </a:r>
            <a:r>
              <a:rPr lang="en-US" sz="2000" dirty="0">
                <a:effectLst/>
              </a:rPr>
              <a:t>” activities: </a:t>
            </a:r>
          </a:p>
          <a:p>
            <a:pPr marR="0">
              <a:lnSpc>
                <a:spcPct val="90000"/>
              </a:lnSpc>
              <a:spcBef>
                <a:spcPts val="0"/>
              </a:spcBef>
              <a:spcAft>
                <a:spcPts val="600"/>
              </a:spcAft>
            </a:pPr>
            <a:endParaRPr lang="en-US" sz="2000" i="1" dirty="0">
              <a:effectLst/>
            </a:endParaRPr>
          </a:p>
          <a:p>
            <a:pPr marR="0">
              <a:lnSpc>
                <a:spcPct val="90000"/>
              </a:lnSpc>
              <a:spcBef>
                <a:spcPts val="0"/>
              </a:spcBef>
              <a:spcAft>
                <a:spcPts val="600"/>
              </a:spcAft>
            </a:pPr>
            <a:r>
              <a:rPr lang="en-US" sz="2000" i="1" dirty="0">
                <a:effectLst/>
              </a:rPr>
              <a:t>	-Providing Professional Day or other on campus workshop(s)</a:t>
            </a:r>
          </a:p>
          <a:p>
            <a:pPr marL="0" marR="0" indent="-228600">
              <a:lnSpc>
                <a:spcPct val="90000"/>
              </a:lnSpc>
              <a:spcBef>
                <a:spcPts val="0"/>
              </a:spcBef>
              <a:spcAft>
                <a:spcPts val="600"/>
              </a:spcAft>
              <a:buFont typeface="Arial" panose="020B0604020202020204" pitchFamily="34" charset="0"/>
              <a:buChar char="•"/>
            </a:pPr>
            <a:endParaRPr lang="en-US" sz="2000" i="1" dirty="0"/>
          </a:p>
          <a:p>
            <a:pPr marR="0">
              <a:lnSpc>
                <a:spcPct val="90000"/>
              </a:lnSpc>
              <a:spcBef>
                <a:spcPts val="0"/>
              </a:spcBef>
              <a:spcAft>
                <a:spcPts val="600"/>
              </a:spcAft>
            </a:pPr>
            <a:r>
              <a:rPr lang="en-US" sz="2000" i="1" dirty="0"/>
              <a:t>	</a:t>
            </a:r>
            <a:r>
              <a:rPr lang="en-US" sz="2000" i="1" dirty="0">
                <a:effectLst/>
              </a:rPr>
              <a:t>-Integration into curriculum and/or job responsibilities</a:t>
            </a:r>
            <a:endParaRPr lang="en-US" sz="2000" i="1" dirty="0"/>
          </a:p>
          <a:p>
            <a:pPr marL="0" marR="0" indent="-228600">
              <a:lnSpc>
                <a:spcPct val="90000"/>
              </a:lnSpc>
              <a:spcBef>
                <a:spcPts val="0"/>
              </a:spcBef>
              <a:spcAft>
                <a:spcPts val="600"/>
              </a:spcAft>
              <a:buFont typeface="Arial" panose="020B0604020202020204" pitchFamily="34" charset="0"/>
              <a:buChar char="•"/>
            </a:pPr>
            <a:endParaRPr lang="en-US" sz="2000" i="1" dirty="0">
              <a:effectLst/>
            </a:endParaRPr>
          </a:p>
          <a:p>
            <a:pPr marR="0">
              <a:lnSpc>
                <a:spcPct val="90000"/>
              </a:lnSpc>
              <a:spcBef>
                <a:spcPts val="0"/>
              </a:spcBef>
              <a:spcAft>
                <a:spcPts val="600"/>
              </a:spcAft>
            </a:pPr>
            <a:r>
              <a:rPr lang="en-US" sz="2000" i="1" dirty="0"/>
              <a:t>	</a:t>
            </a:r>
            <a:r>
              <a:rPr lang="en-US" sz="2000" i="1" dirty="0">
                <a:effectLst/>
              </a:rPr>
              <a:t>-Creation of a manual or resource guide for department and/or campus use</a:t>
            </a:r>
          </a:p>
          <a:p>
            <a:pPr marL="0" marR="0" indent="-228600">
              <a:lnSpc>
                <a:spcPct val="90000"/>
              </a:lnSpc>
              <a:spcBef>
                <a:spcPts val="0"/>
              </a:spcBef>
              <a:spcAft>
                <a:spcPts val="600"/>
              </a:spcAft>
              <a:buFont typeface="Arial" panose="020B0604020202020204" pitchFamily="34" charset="0"/>
              <a:buChar char="•"/>
            </a:pPr>
            <a:endParaRPr lang="en-US" sz="2000" i="1" dirty="0"/>
          </a:p>
          <a:p>
            <a:pPr marR="0">
              <a:lnSpc>
                <a:spcPct val="90000"/>
              </a:lnSpc>
              <a:spcBef>
                <a:spcPts val="0"/>
              </a:spcBef>
              <a:spcAft>
                <a:spcPts val="600"/>
              </a:spcAft>
            </a:pPr>
            <a:r>
              <a:rPr lang="en-US" sz="2000" i="1" dirty="0"/>
              <a:t>	</a:t>
            </a:r>
            <a:r>
              <a:rPr lang="en-US" sz="2000" i="1" dirty="0">
                <a:effectLst/>
              </a:rPr>
              <a:t>-Leading of department roundtables</a:t>
            </a:r>
          </a:p>
          <a:p>
            <a:pPr marL="0" marR="0" indent="-228600">
              <a:lnSpc>
                <a:spcPct val="90000"/>
              </a:lnSpc>
              <a:spcBef>
                <a:spcPts val="0"/>
              </a:spcBef>
              <a:spcAft>
                <a:spcPts val="600"/>
              </a:spcAft>
              <a:buFont typeface="Arial" panose="020B0604020202020204" pitchFamily="34" charset="0"/>
              <a:buChar char="•"/>
            </a:pPr>
            <a:endParaRPr lang="en-US" sz="2000" i="1" dirty="0"/>
          </a:p>
          <a:p>
            <a:pPr marR="0">
              <a:lnSpc>
                <a:spcPct val="90000"/>
              </a:lnSpc>
              <a:spcBef>
                <a:spcPts val="0"/>
              </a:spcBef>
              <a:spcAft>
                <a:spcPts val="600"/>
              </a:spcAft>
            </a:pPr>
            <a:r>
              <a:rPr lang="en-US" sz="2000" i="1" dirty="0">
                <a:effectLst/>
              </a:rPr>
              <a:t>	-Departmental or workgroup (i.e. CSEA) presentations</a:t>
            </a:r>
          </a:p>
          <a:p>
            <a:pPr marL="0" marR="0" indent="-228600">
              <a:lnSpc>
                <a:spcPct val="90000"/>
              </a:lnSpc>
              <a:spcBef>
                <a:spcPts val="0"/>
              </a:spcBef>
              <a:spcAft>
                <a:spcPts val="600"/>
              </a:spcAft>
              <a:buFont typeface="Arial" panose="020B0604020202020204" pitchFamily="34" charset="0"/>
              <a:buChar char="•"/>
            </a:pPr>
            <a:endParaRPr lang="en-US" sz="2000" i="1" dirty="0"/>
          </a:p>
          <a:p>
            <a:pPr marR="0">
              <a:lnSpc>
                <a:spcPct val="90000"/>
              </a:lnSpc>
              <a:spcBef>
                <a:spcPts val="0"/>
              </a:spcBef>
              <a:spcAft>
                <a:spcPts val="600"/>
              </a:spcAft>
            </a:pPr>
            <a:r>
              <a:rPr lang="en-US" sz="2000" i="1" dirty="0"/>
              <a:t>	</a:t>
            </a:r>
            <a:r>
              <a:rPr lang="en-US" sz="2000" i="1" dirty="0">
                <a:effectLst/>
              </a:rPr>
              <a:t>-Student workshops</a:t>
            </a:r>
          </a:p>
          <a:p>
            <a:pPr marL="0" marR="0" indent="-228600">
              <a:lnSpc>
                <a:spcPct val="90000"/>
              </a:lnSpc>
              <a:spcBef>
                <a:spcPts val="0"/>
              </a:spcBef>
              <a:spcAft>
                <a:spcPts val="600"/>
              </a:spcAft>
              <a:buFont typeface="Arial" panose="020B0604020202020204" pitchFamily="34" charset="0"/>
              <a:buChar char="•"/>
            </a:pPr>
            <a:endParaRPr lang="en-US" sz="1300" i="1" dirty="0"/>
          </a:p>
          <a:p>
            <a:pPr marR="0" algn="ctr">
              <a:lnSpc>
                <a:spcPct val="90000"/>
              </a:lnSpc>
              <a:spcBef>
                <a:spcPts val="0"/>
              </a:spcBef>
              <a:spcAft>
                <a:spcPts val="600"/>
              </a:spcAft>
            </a:pPr>
            <a:r>
              <a:rPr lang="en-US" sz="1300" dirty="0">
                <a:effectLst/>
              </a:rPr>
              <a:t> </a:t>
            </a:r>
            <a:r>
              <a:rPr lang="en-US" sz="1900" dirty="0">
                <a:effectLst/>
              </a:rPr>
              <a:t>Note – The higher the award amount, the higher the expectation for a </a:t>
            </a:r>
          </a:p>
          <a:p>
            <a:pPr marR="0" algn="ctr">
              <a:lnSpc>
                <a:spcPct val="90000"/>
              </a:lnSpc>
              <a:spcBef>
                <a:spcPts val="0"/>
              </a:spcBef>
              <a:spcAft>
                <a:spcPts val="600"/>
              </a:spcAft>
            </a:pPr>
            <a:r>
              <a:rPr lang="en-US" sz="1900" dirty="0">
                <a:effectLst/>
              </a:rPr>
              <a:t>detailed dissemination plan.</a:t>
            </a:r>
          </a:p>
          <a:p>
            <a:pPr marL="0" marR="0" indent="-228600">
              <a:lnSpc>
                <a:spcPct val="90000"/>
              </a:lnSpc>
              <a:spcBef>
                <a:spcPts val="0"/>
              </a:spcBef>
              <a:spcAft>
                <a:spcPts val="600"/>
              </a:spcAft>
              <a:buFont typeface="Arial" panose="020B0604020202020204" pitchFamily="34" charset="0"/>
              <a:buChar char="•"/>
            </a:pPr>
            <a:endParaRPr lang="en-US" sz="1300" b="1" u="sng" dirty="0">
              <a:effectLst/>
            </a:endParaRPr>
          </a:p>
        </p:txBody>
      </p:sp>
      <p:sp>
        <p:nvSpPr>
          <p:cNvPr id="3" name="TextBox 2"/>
          <p:cNvSpPr txBox="1"/>
          <p:nvPr/>
        </p:nvSpPr>
        <p:spPr>
          <a:xfrm>
            <a:off x="4419600" y="3281082"/>
            <a:ext cx="45719" cy="369332"/>
          </a:xfrm>
          <a:prstGeom prst="rect">
            <a:avLst/>
          </a:prstGeom>
          <a:noFill/>
        </p:spPr>
        <p:txBody>
          <a:bodyPr wrap="square" rtlCol="0">
            <a:spAutoFit/>
          </a:bodyPr>
          <a:lstStyle/>
          <a:p>
            <a:endParaRPr lang="en-US" dirty="0"/>
          </a:p>
        </p:txBody>
      </p:sp>
      <p:sp>
        <p:nvSpPr>
          <p:cNvPr id="6" name="Arrow: Right 5">
            <a:extLst>
              <a:ext uri="{FF2B5EF4-FFF2-40B4-BE49-F238E27FC236}">
                <a16:creationId xmlns:a16="http://schemas.microsoft.com/office/drawing/2014/main" id="{3AFEBD1A-7BFE-9023-ABA2-49F23147CFDF}"/>
              </a:ext>
            </a:extLst>
          </p:cNvPr>
          <p:cNvSpPr/>
          <p:nvPr/>
        </p:nvSpPr>
        <p:spPr>
          <a:xfrm>
            <a:off x="4271552" y="5464371"/>
            <a:ext cx="576520" cy="43813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6914911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title"/>
          </p:nvPr>
        </p:nvSpPr>
        <p:spPr>
          <a:xfrm>
            <a:off x="838200" y="365125"/>
            <a:ext cx="5393361" cy="1325563"/>
          </a:xfrm>
        </p:spPr>
        <p:txBody>
          <a:bodyPr vert="horz" lIns="91440" tIns="45720" rIns="91440" bIns="45720" rtlCol="0" anchor="ctr">
            <a:normAutofit/>
          </a:bodyPr>
          <a:lstStyle/>
          <a:p>
            <a:r>
              <a:rPr lang="en-US" sz="4100" b="1" dirty="0"/>
              <a:t>How are Grant Applications Prioritized?</a:t>
            </a:r>
          </a:p>
        </p:txBody>
      </p:sp>
      <p:sp>
        <p:nvSpPr>
          <p:cNvPr id="5" name="TextBox 4">
            <a:extLst>
              <a:ext uri="{FF2B5EF4-FFF2-40B4-BE49-F238E27FC236}">
                <a16:creationId xmlns:a16="http://schemas.microsoft.com/office/drawing/2014/main" id="{F089B55F-327D-20B3-4E4E-35A0AB820853}"/>
              </a:ext>
            </a:extLst>
          </p:cNvPr>
          <p:cNvSpPr txBox="1"/>
          <p:nvPr/>
        </p:nvSpPr>
        <p:spPr>
          <a:xfrm>
            <a:off x="311085" y="1825625"/>
            <a:ext cx="6748885" cy="4639954"/>
          </a:xfrm>
          <a:prstGeom prst="rect">
            <a:avLst/>
          </a:prstGeom>
        </p:spPr>
        <p:txBody>
          <a:bodyPr vert="horz" lIns="91440" tIns="45720" rIns="91440" bIns="45720" rtlCol="0">
            <a:normAutofit/>
          </a:bodyPr>
          <a:lstStyle/>
          <a:p>
            <a:pPr marR="0" algn="ctr">
              <a:lnSpc>
                <a:spcPct val="90000"/>
              </a:lnSpc>
              <a:spcBef>
                <a:spcPts val="0"/>
              </a:spcBef>
              <a:spcAft>
                <a:spcPts val="600"/>
              </a:spcAft>
            </a:pPr>
            <a:r>
              <a:rPr lang="en-US" sz="2800" b="1" dirty="0">
                <a:effectLst/>
              </a:rPr>
              <a:t>Group Learning Projects</a:t>
            </a:r>
          </a:p>
          <a:p>
            <a:pPr marL="0" marR="0" indent="-228600">
              <a:lnSpc>
                <a:spcPct val="90000"/>
              </a:lnSpc>
              <a:spcBef>
                <a:spcPts val="0"/>
              </a:spcBef>
              <a:spcAft>
                <a:spcPts val="600"/>
              </a:spcAft>
              <a:buFont typeface="Arial" panose="020B0604020202020204" pitchFamily="34" charset="0"/>
              <a:buChar char="•"/>
            </a:pPr>
            <a:endParaRPr lang="en-US" sz="1700" b="1" dirty="0">
              <a:effectLst/>
            </a:endParaRPr>
          </a:p>
          <a:p>
            <a:pPr marL="400050" marR="0" indent="-285750">
              <a:lnSpc>
                <a:spcPct val="90000"/>
              </a:lnSpc>
              <a:spcBef>
                <a:spcPts val="0"/>
              </a:spcBef>
              <a:spcAft>
                <a:spcPts val="600"/>
              </a:spcAft>
              <a:buFont typeface="Wingdings" panose="05000000000000000000" pitchFamily="2" charset="2"/>
              <a:buChar char="v"/>
            </a:pPr>
            <a:r>
              <a:rPr lang="en-US" sz="1700" dirty="0"/>
              <a:t>   </a:t>
            </a:r>
            <a:r>
              <a:rPr lang="en-US" sz="2000" dirty="0"/>
              <a:t>E</a:t>
            </a:r>
            <a:r>
              <a:rPr lang="en-US" sz="2000" dirty="0">
                <a:effectLst/>
              </a:rPr>
              <a:t>vidence that activity fulfills a recognizable professional </a:t>
            </a:r>
          </a:p>
          <a:p>
            <a:pPr marL="114300" marR="0">
              <a:lnSpc>
                <a:spcPct val="90000"/>
              </a:lnSpc>
              <a:spcBef>
                <a:spcPts val="0"/>
              </a:spcBef>
              <a:spcAft>
                <a:spcPts val="600"/>
              </a:spcAft>
            </a:pPr>
            <a:r>
              <a:rPr lang="en-US" sz="2000" dirty="0"/>
              <a:t>        </a:t>
            </a:r>
            <a:r>
              <a:rPr lang="en-US" sz="2000" dirty="0">
                <a:effectLst/>
              </a:rPr>
              <a:t> development need </a:t>
            </a:r>
            <a:endParaRPr lang="en-US" sz="2000" dirty="0"/>
          </a:p>
          <a:p>
            <a:pPr marL="514350" marR="0" indent="-285750">
              <a:lnSpc>
                <a:spcPct val="90000"/>
              </a:lnSpc>
              <a:spcBef>
                <a:spcPts val="0"/>
              </a:spcBef>
              <a:spcAft>
                <a:spcPts val="600"/>
              </a:spcAft>
              <a:buFont typeface="Wingdings" panose="05000000000000000000" pitchFamily="2" charset="2"/>
              <a:buChar char="v"/>
            </a:pPr>
            <a:endParaRPr lang="en-US" sz="2000" dirty="0"/>
          </a:p>
          <a:p>
            <a:pPr marL="514350" marR="0" indent="-285750">
              <a:lnSpc>
                <a:spcPct val="90000"/>
              </a:lnSpc>
              <a:spcBef>
                <a:spcPts val="0"/>
              </a:spcBef>
              <a:spcAft>
                <a:spcPts val="600"/>
              </a:spcAft>
              <a:buFont typeface="Wingdings" panose="05000000000000000000" pitchFamily="2" charset="2"/>
              <a:buChar char="v"/>
            </a:pPr>
            <a:r>
              <a:rPr lang="en-US" sz="2000" dirty="0"/>
              <a:t>Evidence </a:t>
            </a:r>
            <a:r>
              <a:rPr lang="en-US" sz="2000" dirty="0">
                <a:effectLst/>
              </a:rPr>
              <a:t>a sizable group of individuals are committed and willing to participate in event.</a:t>
            </a:r>
          </a:p>
          <a:p>
            <a:pPr marR="0">
              <a:lnSpc>
                <a:spcPct val="90000"/>
              </a:lnSpc>
              <a:spcBef>
                <a:spcPts val="0"/>
              </a:spcBef>
              <a:spcAft>
                <a:spcPts val="600"/>
              </a:spcAft>
            </a:pPr>
            <a:endParaRPr lang="en-US" sz="1700" dirty="0">
              <a:effectLst/>
            </a:endParaRPr>
          </a:p>
          <a:p>
            <a:pPr marR="0">
              <a:lnSpc>
                <a:spcPct val="90000"/>
              </a:lnSpc>
              <a:spcBef>
                <a:spcPts val="0"/>
              </a:spcBef>
              <a:spcAft>
                <a:spcPts val="600"/>
              </a:spcAft>
            </a:pPr>
            <a:r>
              <a:rPr lang="en-US" sz="1700" dirty="0">
                <a:effectLst/>
              </a:rPr>
              <a:t>The committee strives to distribute funding across a spectrum of individuals</a:t>
            </a:r>
            <a:r>
              <a:rPr lang="en-US" sz="1700" dirty="0"/>
              <a:t> and </a:t>
            </a:r>
            <a:r>
              <a:rPr lang="en-US" sz="1700" dirty="0">
                <a:effectLst/>
              </a:rPr>
              <a:t>departments. While individuals may apply for more than one grant in a fiscal year, those who have </a:t>
            </a:r>
            <a:r>
              <a:rPr lang="en-US" sz="1700" u="sng" dirty="0">
                <a:effectLst/>
              </a:rPr>
              <a:t>not</a:t>
            </a:r>
            <a:r>
              <a:rPr lang="en-US" sz="1700" dirty="0">
                <a:effectLst/>
              </a:rPr>
              <a:t> yet been awarded that year and have a quality application will be given priority.</a:t>
            </a:r>
          </a:p>
        </p:txBody>
      </p:sp>
      <p:pic>
        <p:nvPicPr>
          <p:cNvPr id="6" name="Picture 5" descr="A group of people sitting around a table with books and notebooks">
            <a:extLst>
              <a:ext uri="{FF2B5EF4-FFF2-40B4-BE49-F238E27FC236}">
                <a16:creationId xmlns:a16="http://schemas.microsoft.com/office/drawing/2014/main" id="{A843FB28-2AF2-3C1B-2ADE-AF9D8BBE0DF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24900" r="21850"/>
          <a:stretch/>
        </p:blipFill>
        <p:spPr>
          <a:xfrm>
            <a:off x="7212332" y="758514"/>
            <a:ext cx="4284826" cy="4284826"/>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13"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5"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 name="TextBox 2"/>
          <p:cNvSpPr txBox="1"/>
          <p:nvPr/>
        </p:nvSpPr>
        <p:spPr>
          <a:xfrm>
            <a:off x="4419600" y="3281082"/>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73859596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07431" y="741391"/>
            <a:ext cx="4128940" cy="1247665"/>
          </a:xfrm>
        </p:spPr>
        <p:txBody>
          <a:bodyPr vert="horz" lIns="91440" tIns="45720" rIns="91440" bIns="45720" rtlCol="0" anchor="b">
            <a:normAutofit/>
          </a:bodyPr>
          <a:lstStyle/>
          <a:p>
            <a:r>
              <a:rPr lang="en-US" sz="3200" b="1" kern="1200" dirty="0">
                <a:solidFill>
                  <a:schemeClr val="tx1"/>
                </a:solidFill>
                <a:latin typeface="+mj-lt"/>
                <a:ea typeface="+mj-ea"/>
                <a:cs typeface="+mj-cs"/>
              </a:rPr>
              <a:t>Which Grant Application Should I Use?</a:t>
            </a:r>
          </a:p>
        </p:txBody>
      </p:sp>
      <p:pic>
        <p:nvPicPr>
          <p:cNvPr id="6" name="Picture 5" descr="A group of colorful circles with letters&#10;&#10;Description automatically generated">
            <a:extLst>
              <a:ext uri="{FF2B5EF4-FFF2-40B4-BE49-F238E27FC236}">
                <a16:creationId xmlns:a16="http://schemas.microsoft.com/office/drawing/2014/main" id="{5DDEF8AA-671A-FF87-5573-FC846EE0C0B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87114" y="1552314"/>
            <a:ext cx="6449549" cy="3682730"/>
          </a:xfrm>
          <a:prstGeom prst="rect">
            <a:avLst/>
          </a:prstGeom>
          <a:scene3d>
            <a:camera prst="orthographicFront"/>
            <a:lightRig rig="threePt" dir="t"/>
          </a:scene3d>
          <a:sp3d>
            <a:bevelT/>
          </a:sp3d>
        </p:spPr>
      </p:pic>
      <p:sp>
        <p:nvSpPr>
          <p:cNvPr id="4" name="TextBox 3"/>
          <p:cNvSpPr txBox="1"/>
          <p:nvPr/>
        </p:nvSpPr>
        <p:spPr>
          <a:xfrm>
            <a:off x="7466029" y="2533476"/>
            <a:ext cx="4506012" cy="3447832"/>
          </a:xfrm>
          <a:prstGeom prst="rect">
            <a:avLst/>
          </a:prstGeom>
        </p:spPr>
        <p:txBody>
          <a:bodyPr vert="horz" lIns="91440" tIns="45720" rIns="91440" bIns="45720" rtlCol="0" anchor="t">
            <a:normAutofit lnSpcReduction="10000"/>
          </a:bodyPr>
          <a:lstStyle/>
          <a:p>
            <a:pPr>
              <a:lnSpc>
                <a:spcPct val="90000"/>
              </a:lnSpc>
              <a:spcAft>
                <a:spcPts val="600"/>
              </a:spcAft>
            </a:pPr>
            <a:r>
              <a:rPr lang="en-US" sz="2000" b="1" dirty="0"/>
              <a:t>Low Cost Grant Application </a:t>
            </a:r>
            <a:r>
              <a:rPr lang="en-US" sz="2000" dirty="0"/>
              <a:t>– For Funding Requests $300 or less</a:t>
            </a:r>
          </a:p>
          <a:p>
            <a:pPr indent="-228600">
              <a:lnSpc>
                <a:spcPct val="90000"/>
              </a:lnSpc>
              <a:spcAft>
                <a:spcPts val="600"/>
              </a:spcAft>
              <a:buFont typeface="Arial" panose="020B0604020202020204" pitchFamily="34" charset="0"/>
              <a:buChar char="•"/>
            </a:pPr>
            <a:endParaRPr lang="en-US" sz="2000" dirty="0"/>
          </a:p>
          <a:p>
            <a:pPr>
              <a:lnSpc>
                <a:spcPct val="90000"/>
              </a:lnSpc>
              <a:spcAft>
                <a:spcPts val="600"/>
              </a:spcAft>
            </a:pPr>
            <a:r>
              <a:rPr lang="en-US" sz="2000" b="1" dirty="0"/>
              <a:t>Individual Project and Group Conference Grant </a:t>
            </a:r>
            <a:r>
              <a:rPr lang="en-US" sz="2000" dirty="0"/>
              <a:t>– For projects over $300, with a max of $1,000 for an individual and $2400 for a group</a:t>
            </a:r>
          </a:p>
          <a:p>
            <a:pPr indent="-228600">
              <a:lnSpc>
                <a:spcPct val="90000"/>
              </a:lnSpc>
              <a:spcAft>
                <a:spcPts val="600"/>
              </a:spcAft>
              <a:buFont typeface="Arial" panose="020B0604020202020204" pitchFamily="34" charset="0"/>
              <a:buChar char="•"/>
            </a:pPr>
            <a:endParaRPr lang="en-US" sz="2000" dirty="0"/>
          </a:p>
          <a:p>
            <a:pPr>
              <a:lnSpc>
                <a:spcPct val="90000"/>
              </a:lnSpc>
              <a:spcAft>
                <a:spcPts val="600"/>
              </a:spcAft>
            </a:pPr>
            <a:r>
              <a:rPr lang="en-US" sz="2000" b="1" dirty="0"/>
              <a:t>Group Learning Grant- </a:t>
            </a:r>
            <a:r>
              <a:rPr lang="en-US" sz="2000" dirty="0"/>
              <a:t>$2400</a:t>
            </a:r>
          </a:p>
          <a:p>
            <a:pPr indent="-228600">
              <a:lnSpc>
                <a:spcPct val="90000"/>
              </a:lnSpc>
              <a:spcAft>
                <a:spcPts val="600"/>
              </a:spcAft>
              <a:buFont typeface="Arial" panose="020B0604020202020204" pitchFamily="34" charset="0"/>
              <a:buChar char="•"/>
            </a:pPr>
            <a:endParaRPr lang="en-US" sz="1700" dirty="0"/>
          </a:p>
          <a:p>
            <a:pPr>
              <a:lnSpc>
                <a:spcPct val="90000"/>
              </a:lnSpc>
              <a:spcAft>
                <a:spcPts val="600"/>
              </a:spcAft>
            </a:pPr>
            <a:r>
              <a:rPr lang="en-US" sz="1700" dirty="0"/>
              <a:t> </a:t>
            </a:r>
          </a:p>
        </p:txBody>
      </p:sp>
      <p:grpSp>
        <p:nvGrpSpPr>
          <p:cNvPr id="11" name="Group 10">
            <a:extLst>
              <a:ext uri="{FF2B5EF4-FFF2-40B4-BE49-F238E27FC236}">
                <a16:creationId xmlns:a16="http://schemas.microsoft.com/office/drawing/2014/main" id="{31C49F18-8757-4E87-5C2E-9D6D7B82BA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12" name="Rectangle 11">
              <a:extLst>
                <a:ext uri="{FF2B5EF4-FFF2-40B4-BE49-F238E27FC236}">
                  <a16:creationId xmlns:a16="http://schemas.microsoft.com/office/drawing/2014/main" id="{25C84D91-E5BF-B919-ACEF-4A25262CEE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DD889E38-27CA-E23F-B646-8D7B4BB17D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extBox 2"/>
          <p:cNvSpPr txBox="1"/>
          <p:nvPr/>
        </p:nvSpPr>
        <p:spPr>
          <a:xfrm>
            <a:off x="4419600" y="3281082"/>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27225051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0080" y="325369"/>
            <a:ext cx="4368602" cy="1956841"/>
          </a:xfrm>
        </p:spPr>
        <p:txBody>
          <a:bodyPr vert="horz" lIns="91440" tIns="45720" rIns="91440" bIns="45720" rtlCol="0" anchor="b">
            <a:normAutofit/>
          </a:bodyPr>
          <a:lstStyle/>
          <a:p>
            <a:r>
              <a:rPr lang="en-US" sz="5400" b="1" dirty="0">
                <a:hlinkClick r:id="rId2"/>
              </a:rPr>
              <a:t>Applications Review</a:t>
            </a:r>
            <a:br>
              <a:rPr lang="en-US" sz="5400" b="1" dirty="0">
                <a:hlinkClick r:id="rId2"/>
              </a:rPr>
            </a:br>
            <a:r>
              <a:rPr lang="en-US" sz="1300" b="1" dirty="0">
                <a:hlinkClick r:id="rId2"/>
              </a:rPr>
              <a:t>https://www.riohondo.edu/staff-development/fundinggrant-opportunities/</a:t>
            </a:r>
          </a:p>
        </p:txBody>
      </p:sp>
      <p:sp>
        <p:nvSpPr>
          <p:cNvPr id="16"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640080" y="2872899"/>
            <a:ext cx="4243589" cy="3320668"/>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r>
              <a:rPr lang="en-US" sz="2400" b="1" dirty="0"/>
              <a:t>Low Cost Grant </a:t>
            </a:r>
          </a:p>
          <a:p>
            <a:pPr indent="-228600">
              <a:lnSpc>
                <a:spcPct val="90000"/>
              </a:lnSpc>
              <a:spcAft>
                <a:spcPts val="600"/>
              </a:spcAft>
              <a:buFont typeface="Arial" panose="020B0604020202020204" pitchFamily="34" charset="0"/>
              <a:buChar char="•"/>
            </a:pPr>
            <a:endParaRPr lang="en-US" sz="2400" b="1" dirty="0"/>
          </a:p>
          <a:p>
            <a:pPr indent="-228600">
              <a:lnSpc>
                <a:spcPct val="90000"/>
              </a:lnSpc>
              <a:spcAft>
                <a:spcPts val="600"/>
              </a:spcAft>
              <a:buFont typeface="Arial" panose="020B0604020202020204" pitchFamily="34" charset="0"/>
              <a:buChar char="•"/>
            </a:pPr>
            <a:r>
              <a:rPr lang="en-US" sz="2400" b="1" dirty="0"/>
              <a:t>Individual Project and Group</a:t>
            </a:r>
          </a:p>
          <a:p>
            <a:pPr>
              <a:lnSpc>
                <a:spcPct val="90000"/>
              </a:lnSpc>
              <a:spcAft>
                <a:spcPts val="600"/>
              </a:spcAft>
            </a:pPr>
            <a:r>
              <a:rPr lang="en-US" sz="2400" b="1" dirty="0"/>
              <a:t>   Conference Grant</a:t>
            </a:r>
          </a:p>
          <a:p>
            <a:pPr indent="-228600">
              <a:lnSpc>
                <a:spcPct val="90000"/>
              </a:lnSpc>
              <a:spcAft>
                <a:spcPts val="600"/>
              </a:spcAft>
              <a:buFont typeface="Arial" panose="020B0604020202020204" pitchFamily="34" charset="0"/>
              <a:buChar char="•"/>
            </a:pPr>
            <a:endParaRPr lang="en-US" sz="2400" b="1" dirty="0"/>
          </a:p>
          <a:p>
            <a:pPr indent="-228600">
              <a:lnSpc>
                <a:spcPct val="90000"/>
              </a:lnSpc>
              <a:spcAft>
                <a:spcPts val="600"/>
              </a:spcAft>
              <a:buFont typeface="Arial" panose="020B0604020202020204" pitchFamily="34" charset="0"/>
              <a:buChar char="•"/>
            </a:pPr>
            <a:r>
              <a:rPr lang="en-US" sz="2400" b="1" dirty="0"/>
              <a:t>Group Learning Grant</a:t>
            </a:r>
          </a:p>
          <a:p>
            <a:pPr>
              <a:lnSpc>
                <a:spcPct val="90000"/>
              </a:lnSpc>
              <a:spcAft>
                <a:spcPts val="600"/>
              </a:spcAft>
            </a:pPr>
            <a:r>
              <a:rPr lang="en-US" sz="2200" dirty="0"/>
              <a:t> </a:t>
            </a:r>
          </a:p>
        </p:txBody>
      </p:sp>
      <p:pic>
        <p:nvPicPr>
          <p:cNvPr id="9" name="Picture 8" descr="Hands typing on a computer&#10;&#10;Description automatically generated">
            <a:extLst>
              <a:ext uri="{FF2B5EF4-FFF2-40B4-BE49-F238E27FC236}">
                <a16:creationId xmlns:a16="http://schemas.microsoft.com/office/drawing/2014/main" id="{914ED876-7F33-722A-B446-F7D35D354679}"/>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18653" r="26683"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
        <p:nvSpPr>
          <p:cNvPr id="3" name="TextBox 2"/>
          <p:cNvSpPr txBox="1"/>
          <p:nvPr/>
        </p:nvSpPr>
        <p:spPr>
          <a:xfrm>
            <a:off x="4419600" y="3281082"/>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6395218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365125"/>
            <a:ext cx="10515600" cy="1325563"/>
          </a:xfrm>
        </p:spPr>
        <p:txBody>
          <a:bodyPr vert="horz" lIns="91440" tIns="45720" rIns="91440" bIns="45720" rtlCol="0" anchor="ctr">
            <a:normAutofit/>
          </a:bodyPr>
          <a:lstStyle/>
          <a:p>
            <a:r>
              <a:rPr lang="en-US" sz="5400" b="1" kern="1200" dirty="0">
                <a:solidFill>
                  <a:schemeClr val="tx1"/>
                </a:solidFill>
                <a:latin typeface="+mj-lt"/>
                <a:ea typeface="+mj-ea"/>
                <a:cs typeface="+mj-cs"/>
              </a:rPr>
              <a:t>Process &amp; Timelines</a:t>
            </a:r>
          </a:p>
        </p:txBody>
      </p:sp>
      <p:sp>
        <p:nvSpPr>
          <p:cNvPr id="11"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838200" y="1929384"/>
            <a:ext cx="10515600" cy="4735932"/>
          </a:xfrm>
          <a:prstGeom prst="rect">
            <a:avLst/>
          </a:prstGeom>
        </p:spPr>
        <p:txBody>
          <a:bodyPr vert="horz" lIns="91440" tIns="45720" rIns="91440" bIns="45720" rtlCol="0">
            <a:normAutofit fontScale="92500" lnSpcReduction="10000"/>
          </a:bodyPr>
          <a:lstStyle/>
          <a:p>
            <a:pPr>
              <a:lnSpc>
                <a:spcPct val="90000"/>
              </a:lnSpc>
              <a:spcAft>
                <a:spcPts val="600"/>
              </a:spcAft>
            </a:pPr>
            <a:r>
              <a:rPr lang="en-US" sz="3200" dirty="0"/>
              <a:t>       1. Complete Correct Grant Application </a:t>
            </a:r>
          </a:p>
          <a:p>
            <a:pPr>
              <a:lnSpc>
                <a:spcPct val="90000"/>
              </a:lnSpc>
              <a:spcAft>
                <a:spcPts val="600"/>
              </a:spcAft>
            </a:pPr>
            <a:endParaRPr lang="en-US" sz="1200" dirty="0"/>
          </a:p>
          <a:p>
            <a:pPr marL="285750" indent="-285750">
              <a:lnSpc>
                <a:spcPct val="90000"/>
              </a:lnSpc>
              <a:spcAft>
                <a:spcPts val="600"/>
              </a:spcAft>
              <a:buFont typeface="Wingdings" panose="05000000000000000000" pitchFamily="2" charset="2"/>
              <a:buChar char="q"/>
            </a:pPr>
            <a:r>
              <a:rPr lang="en-US" dirty="0"/>
              <a:t>	</a:t>
            </a:r>
            <a:r>
              <a:rPr lang="en-US" sz="2000" dirty="0"/>
              <a:t>Secure manager &amp; VP signatures via Adobe Sign</a:t>
            </a:r>
          </a:p>
          <a:p>
            <a:pPr marL="171450" indent="-171450">
              <a:lnSpc>
                <a:spcPct val="90000"/>
              </a:lnSpc>
              <a:spcAft>
                <a:spcPts val="600"/>
              </a:spcAft>
              <a:buFont typeface="Wingdings" panose="05000000000000000000" pitchFamily="2" charset="2"/>
              <a:buChar char="q"/>
            </a:pPr>
            <a:endParaRPr lang="en-US" sz="1050" dirty="0"/>
          </a:p>
          <a:p>
            <a:pPr marL="342900" indent="-342900">
              <a:lnSpc>
                <a:spcPct val="90000"/>
              </a:lnSpc>
              <a:spcAft>
                <a:spcPts val="600"/>
              </a:spcAft>
              <a:buFont typeface="Wingdings" panose="05000000000000000000" pitchFamily="2" charset="2"/>
              <a:buChar char="q"/>
            </a:pPr>
            <a:r>
              <a:rPr lang="en-US" sz="2000" dirty="0"/>
              <a:t>	Include Brenda Moran + Katie Obrien in Adobe Route</a:t>
            </a:r>
          </a:p>
          <a:p>
            <a:pPr marL="171450" indent="-171450">
              <a:lnSpc>
                <a:spcPct val="90000"/>
              </a:lnSpc>
              <a:spcAft>
                <a:spcPts val="600"/>
              </a:spcAft>
              <a:buFont typeface="Wingdings" panose="05000000000000000000" pitchFamily="2" charset="2"/>
              <a:buChar char="q"/>
            </a:pPr>
            <a:endParaRPr lang="en-US" sz="1200" dirty="0"/>
          </a:p>
          <a:p>
            <a:pPr marL="342900" indent="-342900">
              <a:lnSpc>
                <a:spcPct val="90000"/>
              </a:lnSpc>
              <a:spcAft>
                <a:spcPts val="600"/>
              </a:spcAft>
              <a:buFont typeface="Wingdings" panose="05000000000000000000" pitchFamily="2" charset="2"/>
              <a:buChar char="q"/>
            </a:pPr>
            <a:r>
              <a:rPr lang="en-US" sz="2000" dirty="0"/>
              <a:t>	Applications reviewed at PD Committee meetings on 1</a:t>
            </a:r>
            <a:r>
              <a:rPr lang="en-US" sz="2000" baseline="30000" dirty="0"/>
              <a:t>st</a:t>
            </a:r>
            <a:r>
              <a:rPr lang="en-US" sz="2000" dirty="0"/>
              <a:t> &amp; 3</a:t>
            </a:r>
            <a:r>
              <a:rPr lang="en-US" sz="2000" baseline="30000" dirty="0"/>
              <a:t>rd </a:t>
            </a:r>
            <a:r>
              <a:rPr lang="en-US" sz="2000" dirty="0"/>
              <a:t>Wednesdays of month so</a:t>
            </a:r>
          </a:p>
          <a:p>
            <a:pPr>
              <a:lnSpc>
                <a:spcPct val="90000"/>
              </a:lnSpc>
              <a:spcAft>
                <a:spcPts val="600"/>
              </a:spcAft>
            </a:pPr>
            <a:r>
              <a:rPr lang="en-US" sz="2000" dirty="0"/>
              <a:t>                signed applications must be received by Brenda by Friday before</a:t>
            </a:r>
          </a:p>
          <a:p>
            <a:pPr marL="228600">
              <a:lnSpc>
                <a:spcPct val="90000"/>
              </a:lnSpc>
              <a:spcAft>
                <a:spcPts val="600"/>
              </a:spcAft>
            </a:pPr>
            <a:endParaRPr lang="en-US" dirty="0"/>
          </a:p>
          <a:p>
            <a:pPr marL="228600">
              <a:lnSpc>
                <a:spcPct val="90000"/>
              </a:lnSpc>
              <a:spcAft>
                <a:spcPts val="600"/>
              </a:spcAft>
            </a:pPr>
            <a:r>
              <a:rPr lang="en-US" sz="3200" dirty="0"/>
              <a:t>   2. Grant Decision Notifications </a:t>
            </a:r>
          </a:p>
          <a:p>
            <a:pPr marL="228600">
              <a:lnSpc>
                <a:spcPct val="90000"/>
              </a:lnSpc>
              <a:spcAft>
                <a:spcPts val="600"/>
              </a:spcAft>
            </a:pPr>
            <a:r>
              <a:rPr lang="en-US" sz="3200" dirty="0"/>
              <a:t>        </a:t>
            </a:r>
            <a:r>
              <a:rPr lang="en-US" sz="2200" dirty="0"/>
              <a:t>Sent via email the Thursday following Committee review that outlines process to </a:t>
            </a:r>
          </a:p>
          <a:p>
            <a:pPr marL="228600">
              <a:lnSpc>
                <a:spcPct val="90000"/>
              </a:lnSpc>
              <a:spcAft>
                <a:spcPts val="600"/>
              </a:spcAft>
            </a:pPr>
            <a:r>
              <a:rPr lang="en-US" sz="2200" dirty="0"/>
              <a:t>           seek payment and/or reimbursements (i.e. original receipts, invoice, PD grant report…) </a:t>
            </a:r>
          </a:p>
          <a:p>
            <a:pPr indent="-228600">
              <a:lnSpc>
                <a:spcPct val="90000"/>
              </a:lnSpc>
              <a:spcAft>
                <a:spcPts val="600"/>
              </a:spcAft>
              <a:buFont typeface="Arial" panose="020B0604020202020204" pitchFamily="34" charset="0"/>
              <a:buChar char="•"/>
            </a:pPr>
            <a:endParaRPr lang="en-US" dirty="0"/>
          </a:p>
          <a:p>
            <a:pPr>
              <a:lnSpc>
                <a:spcPct val="90000"/>
              </a:lnSpc>
              <a:spcAft>
                <a:spcPts val="600"/>
              </a:spcAft>
            </a:pPr>
            <a:r>
              <a:rPr lang="en-US" dirty="0"/>
              <a:t>     </a:t>
            </a:r>
          </a:p>
        </p:txBody>
      </p:sp>
      <p:sp>
        <p:nvSpPr>
          <p:cNvPr id="3" name="TextBox 2"/>
          <p:cNvSpPr txBox="1"/>
          <p:nvPr/>
        </p:nvSpPr>
        <p:spPr>
          <a:xfrm>
            <a:off x="4419600" y="3281082"/>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7008523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2593</TotalTime>
  <Words>850</Words>
  <Application>Microsoft Office PowerPoint</Application>
  <PresentationFormat>Widescreen</PresentationFormat>
  <Paragraphs>133</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Tahoma</vt:lpstr>
      <vt:lpstr>Times New Roman</vt:lpstr>
      <vt:lpstr>Wingdings</vt:lpstr>
      <vt:lpstr>Office Theme</vt:lpstr>
      <vt:lpstr>  Show me the Money:  How to get Professional Development Grant Funding</vt:lpstr>
      <vt:lpstr>What sorts of activities are funded?</vt:lpstr>
      <vt:lpstr>What sorts of activities are not funded?</vt:lpstr>
      <vt:lpstr>How much funding can I potentially be awarded in a fiscal year?</vt:lpstr>
      <vt:lpstr>How are Grant Applications Prioritized?</vt:lpstr>
      <vt:lpstr>How are Grant Applications Prioritized?</vt:lpstr>
      <vt:lpstr>Which Grant Application Should I Use?</vt:lpstr>
      <vt:lpstr>Applications Review https://www.riohondo.edu/staff-development/fundinggrant-opportunities/</vt:lpstr>
      <vt:lpstr>Process &amp; Timelines</vt:lpstr>
      <vt:lpstr>Process &amp; Timelines Continued…</vt:lpstr>
      <vt:lpstr>PowerPoint Presentation</vt:lpstr>
    </vt:vector>
  </TitlesOfParts>
  <Company>Rio Hondo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and Leveraging the  Vision Resource Center</dc:title>
  <dc:creator>Katie O'Brien</dc:creator>
  <cp:lastModifiedBy>Katie O'Brien</cp:lastModifiedBy>
  <cp:revision>46</cp:revision>
  <dcterms:created xsi:type="dcterms:W3CDTF">2022-11-03T21:55:48Z</dcterms:created>
  <dcterms:modified xsi:type="dcterms:W3CDTF">2024-08-22T22:47:32Z</dcterms:modified>
</cp:coreProperties>
</file>